
<file path=[Content_Types].xml><?xml version="1.0" encoding="utf-8"?>
<Types xmlns="http://schemas.openxmlformats.org/package/2006/content-types">
  <Default Extension="crdownload" ContentType="image/jpeg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68" r:id="rId3"/>
    <p:sldId id="257" r:id="rId4"/>
    <p:sldId id="258" r:id="rId5"/>
    <p:sldId id="260" r:id="rId6"/>
    <p:sldId id="261" r:id="rId7"/>
    <p:sldId id="269" r:id="rId8"/>
    <p:sldId id="271" r:id="rId9"/>
    <p:sldId id="263" r:id="rId10"/>
    <p:sldId id="259" r:id="rId11"/>
    <p:sldId id="264" r:id="rId12"/>
    <p:sldId id="266" r:id="rId13"/>
    <p:sldId id="267" r:id="rId14"/>
    <p:sldId id="270" r:id="rId15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FB0"/>
    <a:srgbClr val="8CCC85"/>
    <a:srgbClr val="C2DB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1814A7-1BD5-4ED0-BE60-C6BBB956CF7F}" v="4" dt="2024-12-02T03:06:15.1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A70E17-EC0C-49EE-B5A1-FA48AE1C39C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3F4C39-225A-479B-AEB5-262251B02F23}">
      <dgm:prSet/>
      <dgm:spPr/>
      <dgm:t>
        <a:bodyPr/>
        <a:lstStyle/>
        <a:p>
          <a:r>
            <a:rPr lang="en-AU" dirty="0"/>
            <a:t>Chairperson</a:t>
          </a:r>
          <a:endParaRPr lang="en-US" dirty="0"/>
        </a:p>
      </dgm:t>
    </dgm:pt>
    <dgm:pt modelId="{6D244C52-018A-4A09-8F78-314D160115E7}" type="parTrans" cxnId="{820F9122-17F3-43C9-8197-6B3067E2F414}">
      <dgm:prSet/>
      <dgm:spPr/>
      <dgm:t>
        <a:bodyPr/>
        <a:lstStyle/>
        <a:p>
          <a:endParaRPr lang="en-US"/>
        </a:p>
      </dgm:t>
    </dgm:pt>
    <dgm:pt modelId="{694C3634-24B1-4BCD-8514-8B0F48BACCF9}" type="sibTrans" cxnId="{820F9122-17F3-43C9-8197-6B3067E2F414}">
      <dgm:prSet/>
      <dgm:spPr/>
      <dgm:t>
        <a:bodyPr/>
        <a:lstStyle/>
        <a:p>
          <a:endParaRPr lang="en-US"/>
        </a:p>
      </dgm:t>
    </dgm:pt>
    <dgm:pt modelId="{288E1FEA-8DAD-4608-B6D6-9F856487E382}">
      <dgm:prSet/>
      <dgm:spPr>
        <a:solidFill>
          <a:srgbClr val="C2DB6E"/>
        </a:solidFill>
      </dgm:spPr>
      <dgm:t>
        <a:bodyPr/>
        <a:lstStyle/>
        <a:p>
          <a:r>
            <a:rPr lang="en-AU"/>
            <a:t>Scorer</a:t>
          </a:r>
          <a:endParaRPr lang="en-US"/>
        </a:p>
      </dgm:t>
    </dgm:pt>
    <dgm:pt modelId="{A7CDE02E-8D22-46B0-920A-EDD5AE7FBD53}" type="parTrans" cxnId="{E40D0B04-74E3-4DB3-A539-D37E85831552}">
      <dgm:prSet/>
      <dgm:spPr/>
      <dgm:t>
        <a:bodyPr/>
        <a:lstStyle/>
        <a:p>
          <a:endParaRPr lang="en-US"/>
        </a:p>
      </dgm:t>
    </dgm:pt>
    <dgm:pt modelId="{D50F46CC-EDF5-4D7A-A116-E0FC237CA78C}" type="sibTrans" cxnId="{E40D0B04-74E3-4DB3-A539-D37E85831552}">
      <dgm:prSet/>
      <dgm:spPr/>
      <dgm:t>
        <a:bodyPr/>
        <a:lstStyle/>
        <a:p>
          <a:endParaRPr lang="en-US"/>
        </a:p>
      </dgm:t>
    </dgm:pt>
    <dgm:pt modelId="{19180FF4-D653-42BE-BB69-67164CCA1EB2}">
      <dgm:prSet/>
      <dgm:spPr>
        <a:solidFill>
          <a:srgbClr val="8CCC85"/>
        </a:solidFill>
      </dgm:spPr>
      <dgm:t>
        <a:bodyPr/>
        <a:lstStyle/>
        <a:p>
          <a:r>
            <a:rPr lang="en-AU" dirty="0"/>
            <a:t>Time/Visuals</a:t>
          </a:r>
          <a:endParaRPr lang="en-US" dirty="0"/>
        </a:p>
      </dgm:t>
    </dgm:pt>
    <dgm:pt modelId="{5F75E92C-DBA7-48FE-A8DA-AC0B4AC45740}" type="parTrans" cxnId="{F3EF955A-D5EA-4242-A351-8066F7208D3E}">
      <dgm:prSet/>
      <dgm:spPr/>
      <dgm:t>
        <a:bodyPr/>
        <a:lstStyle/>
        <a:p>
          <a:endParaRPr lang="en-US"/>
        </a:p>
      </dgm:t>
    </dgm:pt>
    <dgm:pt modelId="{7A4DA741-8ACE-4BE1-AB97-DE05A0ED962F}" type="sibTrans" cxnId="{F3EF955A-D5EA-4242-A351-8066F7208D3E}">
      <dgm:prSet/>
      <dgm:spPr/>
      <dgm:t>
        <a:bodyPr/>
        <a:lstStyle/>
        <a:p>
          <a:endParaRPr lang="en-US"/>
        </a:p>
      </dgm:t>
    </dgm:pt>
    <dgm:pt modelId="{29860B86-216A-4491-BC13-532544CC3FA4}">
      <dgm:prSet/>
      <dgm:spPr>
        <a:solidFill>
          <a:srgbClr val="9BBFB0"/>
        </a:solidFill>
      </dgm:spPr>
      <dgm:t>
        <a:bodyPr/>
        <a:lstStyle/>
        <a:p>
          <a:r>
            <a:rPr lang="en-AU" dirty="0"/>
            <a:t>24 second operator</a:t>
          </a:r>
          <a:endParaRPr lang="en-US" dirty="0"/>
        </a:p>
      </dgm:t>
    </dgm:pt>
    <dgm:pt modelId="{01669DDD-B9B0-470F-A551-40E0F068E725}" type="parTrans" cxnId="{5DEA28AC-9229-415B-85A3-D5993DD17CD5}">
      <dgm:prSet/>
      <dgm:spPr/>
      <dgm:t>
        <a:bodyPr/>
        <a:lstStyle/>
        <a:p>
          <a:endParaRPr lang="en-US"/>
        </a:p>
      </dgm:t>
    </dgm:pt>
    <dgm:pt modelId="{0AD89C3D-74BE-42F6-A535-882A3BC57B7A}" type="sibTrans" cxnId="{5DEA28AC-9229-415B-85A3-D5993DD17CD5}">
      <dgm:prSet/>
      <dgm:spPr/>
      <dgm:t>
        <a:bodyPr/>
        <a:lstStyle/>
        <a:p>
          <a:endParaRPr lang="en-US"/>
        </a:p>
      </dgm:t>
    </dgm:pt>
    <dgm:pt modelId="{F115DA72-36E8-4EC6-B114-FD81D6349CF2}" type="pres">
      <dgm:prSet presAssocID="{37A70E17-EC0C-49EE-B5A1-FA48AE1C39C4}" presName="linear" presStyleCnt="0">
        <dgm:presLayoutVars>
          <dgm:animLvl val="lvl"/>
          <dgm:resizeHandles val="exact"/>
        </dgm:presLayoutVars>
      </dgm:prSet>
      <dgm:spPr/>
    </dgm:pt>
    <dgm:pt modelId="{3A42BB14-604B-40F2-91CA-0F749F823315}" type="pres">
      <dgm:prSet presAssocID="{9D3F4C39-225A-479B-AEB5-262251B02F2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A0CF4D3-3B57-4144-B5FD-22C4C1513D97}" type="pres">
      <dgm:prSet presAssocID="{694C3634-24B1-4BCD-8514-8B0F48BACCF9}" presName="spacer" presStyleCnt="0"/>
      <dgm:spPr/>
    </dgm:pt>
    <dgm:pt modelId="{8837EC4F-5AA2-44B9-80A3-02D15D9C9355}" type="pres">
      <dgm:prSet presAssocID="{288E1FEA-8DAD-4608-B6D6-9F856487E38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C6344E6-3850-4476-9DDA-B7761CA8F71D}" type="pres">
      <dgm:prSet presAssocID="{D50F46CC-EDF5-4D7A-A116-E0FC237CA78C}" presName="spacer" presStyleCnt="0"/>
      <dgm:spPr/>
    </dgm:pt>
    <dgm:pt modelId="{F2FF1DFC-3C8B-4AB8-976C-3E32D7494DAD}" type="pres">
      <dgm:prSet presAssocID="{19180FF4-D653-42BE-BB69-67164CCA1EB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2F924C0-BA6E-4124-BF93-C57F91F171EB}" type="pres">
      <dgm:prSet presAssocID="{7A4DA741-8ACE-4BE1-AB97-DE05A0ED962F}" presName="spacer" presStyleCnt="0"/>
      <dgm:spPr/>
    </dgm:pt>
    <dgm:pt modelId="{C1DD51A0-3930-4CF4-A2F8-FED9A4FEB3A3}" type="pres">
      <dgm:prSet presAssocID="{29860B86-216A-4491-BC13-532544CC3FA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40D0B04-74E3-4DB3-A539-D37E85831552}" srcId="{37A70E17-EC0C-49EE-B5A1-FA48AE1C39C4}" destId="{288E1FEA-8DAD-4608-B6D6-9F856487E382}" srcOrd="1" destOrd="0" parTransId="{A7CDE02E-8D22-46B0-920A-EDD5AE7FBD53}" sibTransId="{D50F46CC-EDF5-4D7A-A116-E0FC237CA78C}"/>
    <dgm:cxn modelId="{820F9122-17F3-43C9-8197-6B3067E2F414}" srcId="{37A70E17-EC0C-49EE-B5A1-FA48AE1C39C4}" destId="{9D3F4C39-225A-479B-AEB5-262251B02F23}" srcOrd="0" destOrd="0" parTransId="{6D244C52-018A-4A09-8F78-314D160115E7}" sibTransId="{694C3634-24B1-4BCD-8514-8B0F48BACCF9}"/>
    <dgm:cxn modelId="{38F78B25-CB4D-4EFD-A886-768972F2023F}" type="presOf" srcId="{29860B86-216A-4491-BC13-532544CC3FA4}" destId="{C1DD51A0-3930-4CF4-A2F8-FED9A4FEB3A3}" srcOrd="0" destOrd="0" presId="urn:microsoft.com/office/officeart/2005/8/layout/vList2"/>
    <dgm:cxn modelId="{47CA3162-F0EF-454A-8B87-784B4E9EF838}" type="presOf" srcId="{9D3F4C39-225A-479B-AEB5-262251B02F23}" destId="{3A42BB14-604B-40F2-91CA-0F749F823315}" srcOrd="0" destOrd="0" presId="urn:microsoft.com/office/officeart/2005/8/layout/vList2"/>
    <dgm:cxn modelId="{CD23E670-E37C-4B85-96DC-77ED3538BE02}" type="presOf" srcId="{288E1FEA-8DAD-4608-B6D6-9F856487E382}" destId="{8837EC4F-5AA2-44B9-80A3-02D15D9C9355}" srcOrd="0" destOrd="0" presId="urn:microsoft.com/office/officeart/2005/8/layout/vList2"/>
    <dgm:cxn modelId="{F3EF955A-D5EA-4242-A351-8066F7208D3E}" srcId="{37A70E17-EC0C-49EE-B5A1-FA48AE1C39C4}" destId="{19180FF4-D653-42BE-BB69-67164CCA1EB2}" srcOrd="2" destOrd="0" parTransId="{5F75E92C-DBA7-48FE-A8DA-AC0B4AC45740}" sibTransId="{7A4DA741-8ACE-4BE1-AB97-DE05A0ED962F}"/>
    <dgm:cxn modelId="{92A3A89B-CDBB-44AE-9C78-8BAFA2C97BF9}" type="presOf" srcId="{19180FF4-D653-42BE-BB69-67164CCA1EB2}" destId="{F2FF1DFC-3C8B-4AB8-976C-3E32D7494DAD}" srcOrd="0" destOrd="0" presId="urn:microsoft.com/office/officeart/2005/8/layout/vList2"/>
    <dgm:cxn modelId="{5DEA28AC-9229-415B-85A3-D5993DD17CD5}" srcId="{37A70E17-EC0C-49EE-B5A1-FA48AE1C39C4}" destId="{29860B86-216A-4491-BC13-532544CC3FA4}" srcOrd="3" destOrd="0" parTransId="{01669DDD-B9B0-470F-A551-40E0F068E725}" sibTransId="{0AD89C3D-74BE-42F6-A535-882A3BC57B7A}"/>
    <dgm:cxn modelId="{D97511B8-CB71-401C-8970-70C14BBB19AB}" type="presOf" srcId="{37A70E17-EC0C-49EE-B5A1-FA48AE1C39C4}" destId="{F115DA72-36E8-4EC6-B114-FD81D6349CF2}" srcOrd="0" destOrd="0" presId="urn:microsoft.com/office/officeart/2005/8/layout/vList2"/>
    <dgm:cxn modelId="{A5EB1FE1-EA65-4175-8ADC-22472BA56FC3}" type="presParOf" srcId="{F115DA72-36E8-4EC6-B114-FD81D6349CF2}" destId="{3A42BB14-604B-40F2-91CA-0F749F823315}" srcOrd="0" destOrd="0" presId="urn:microsoft.com/office/officeart/2005/8/layout/vList2"/>
    <dgm:cxn modelId="{C18D461D-E05E-413A-924E-B961B78FC7B4}" type="presParOf" srcId="{F115DA72-36E8-4EC6-B114-FD81D6349CF2}" destId="{7A0CF4D3-3B57-4144-B5FD-22C4C1513D97}" srcOrd="1" destOrd="0" presId="urn:microsoft.com/office/officeart/2005/8/layout/vList2"/>
    <dgm:cxn modelId="{5BE08B5B-77AC-4317-9D0F-0AD04A188AC0}" type="presParOf" srcId="{F115DA72-36E8-4EC6-B114-FD81D6349CF2}" destId="{8837EC4F-5AA2-44B9-80A3-02D15D9C9355}" srcOrd="2" destOrd="0" presId="urn:microsoft.com/office/officeart/2005/8/layout/vList2"/>
    <dgm:cxn modelId="{D7018A1F-502C-40D4-972E-492EF8A900AE}" type="presParOf" srcId="{F115DA72-36E8-4EC6-B114-FD81D6349CF2}" destId="{5C6344E6-3850-4476-9DDA-B7761CA8F71D}" srcOrd="3" destOrd="0" presId="urn:microsoft.com/office/officeart/2005/8/layout/vList2"/>
    <dgm:cxn modelId="{67C79210-0955-4FF3-AF1A-A763D448F7EB}" type="presParOf" srcId="{F115DA72-36E8-4EC6-B114-FD81D6349CF2}" destId="{F2FF1DFC-3C8B-4AB8-976C-3E32D7494DAD}" srcOrd="4" destOrd="0" presId="urn:microsoft.com/office/officeart/2005/8/layout/vList2"/>
    <dgm:cxn modelId="{BF7088D9-4754-4514-AB17-EB860FCA36E2}" type="presParOf" srcId="{F115DA72-36E8-4EC6-B114-FD81D6349CF2}" destId="{72F924C0-BA6E-4124-BF93-C57F91F171EB}" srcOrd="5" destOrd="0" presId="urn:microsoft.com/office/officeart/2005/8/layout/vList2"/>
    <dgm:cxn modelId="{F09639FA-6FC5-4DFB-86CB-6D9ABA0C2B8F}" type="presParOf" srcId="{F115DA72-36E8-4EC6-B114-FD81D6349CF2}" destId="{C1DD51A0-3930-4CF4-A2F8-FED9A4FEB3A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2BB14-604B-40F2-91CA-0F749F823315}">
      <dsp:nvSpPr>
        <dsp:cNvPr id="0" name=""/>
        <dsp:cNvSpPr/>
      </dsp:nvSpPr>
      <dsp:spPr>
        <a:xfrm>
          <a:off x="0" y="32667"/>
          <a:ext cx="6858000" cy="10313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300" kern="1200" dirty="0"/>
            <a:t>Chairperson</a:t>
          </a:r>
          <a:endParaRPr lang="en-US" sz="4300" kern="1200" dirty="0"/>
        </a:p>
      </dsp:txBody>
      <dsp:txXfrm>
        <a:off x="50347" y="83014"/>
        <a:ext cx="6757306" cy="930660"/>
      </dsp:txXfrm>
    </dsp:sp>
    <dsp:sp modelId="{8837EC4F-5AA2-44B9-80A3-02D15D9C9355}">
      <dsp:nvSpPr>
        <dsp:cNvPr id="0" name=""/>
        <dsp:cNvSpPr/>
      </dsp:nvSpPr>
      <dsp:spPr>
        <a:xfrm>
          <a:off x="0" y="1187862"/>
          <a:ext cx="6858000" cy="1031354"/>
        </a:xfrm>
        <a:prstGeom prst="roundRect">
          <a:avLst/>
        </a:prstGeom>
        <a:solidFill>
          <a:srgbClr val="C2DB6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300" kern="1200"/>
            <a:t>Scorer</a:t>
          </a:r>
          <a:endParaRPr lang="en-US" sz="4300" kern="1200"/>
        </a:p>
      </dsp:txBody>
      <dsp:txXfrm>
        <a:off x="50347" y="1238209"/>
        <a:ext cx="6757306" cy="930660"/>
      </dsp:txXfrm>
    </dsp:sp>
    <dsp:sp modelId="{F2FF1DFC-3C8B-4AB8-976C-3E32D7494DAD}">
      <dsp:nvSpPr>
        <dsp:cNvPr id="0" name=""/>
        <dsp:cNvSpPr/>
      </dsp:nvSpPr>
      <dsp:spPr>
        <a:xfrm>
          <a:off x="0" y="2343057"/>
          <a:ext cx="6858000" cy="1031354"/>
        </a:xfrm>
        <a:prstGeom prst="roundRect">
          <a:avLst/>
        </a:prstGeom>
        <a:solidFill>
          <a:srgbClr val="8CCC8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300" kern="1200" dirty="0"/>
            <a:t>Time/Visuals</a:t>
          </a:r>
          <a:endParaRPr lang="en-US" sz="4300" kern="1200" dirty="0"/>
        </a:p>
      </dsp:txBody>
      <dsp:txXfrm>
        <a:off x="50347" y="2393404"/>
        <a:ext cx="6757306" cy="930660"/>
      </dsp:txXfrm>
    </dsp:sp>
    <dsp:sp modelId="{C1DD51A0-3930-4CF4-A2F8-FED9A4FEB3A3}">
      <dsp:nvSpPr>
        <dsp:cNvPr id="0" name=""/>
        <dsp:cNvSpPr/>
      </dsp:nvSpPr>
      <dsp:spPr>
        <a:xfrm>
          <a:off x="0" y="3498252"/>
          <a:ext cx="6858000" cy="1031354"/>
        </a:xfrm>
        <a:prstGeom prst="roundRect">
          <a:avLst/>
        </a:prstGeom>
        <a:solidFill>
          <a:srgbClr val="9BBFB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300" kern="1200" dirty="0"/>
            <a:t>24 second operator</a:t>
          </a:r>
          <a:endParaRPr lang="en-US" sz="4300" kern="1200" dirty="0"/>
        </a:p>
      </dsp:txBody>
      <dsp:txXfrm>
        <a:off x="50347" y="3548599"/>
        <a:ext cx="6757306" cy="930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41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6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3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3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56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01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crdownload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participation@sutherlandbasketball.net.a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articipation@suthrelandbasketball.net.au" TargetMode="External"/><Relationship Id="rId2" Type="http://schemas.openxmlformats.org/officeDocument/2006/relationships/hyperlink" Target="https://www.youtube.com/watch?v=6_GMY5kO0-g&amp;t=2s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6_GMY5kO0-g?start=2&amp;feature=oembe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886451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1608" y="311727"/>
            <a:ext cx="6130391" cy="6546274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BD7B3-0C8C-30EB-D054-342154756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6023" y="2159577"/>
            <a:ext cx="4433977" cy="2426210"/>
          </a:xfrm>
        </p:spPr>
        <p:txBody>
          <a:bodyPr>
            <a:normAutofit/>
          </a:bodyPr>
          <a:lstStyle/>
          <a:p>
            <a:pPr algn="l"/>
            <a:r>
              <a:rPr lang="en-AU" sz="4400" dirty="0"/>
              <a:t>Level 1 </a:t>
            </a:r>
            <a:r>
              <a:rPr lang="en-AU" sz="4400" dirty="0" err="1"/>
              <a:t>Scoretable</a:t>
            </a:r>
            <a:r>
              <a:rPr lang="en-AU" sz="4400" dirty="0"/>
              <a:t> Course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29E708-BB6B-B7A6-9214-99050096A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5" y="457200"/>
            <a:ext cx="721995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37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black rectangular sign with red lights&#10;&#10;Description automatically generated">
            <a:extLst>
              <a:ext uri="{FF2B5EF4-FFF2-40B4-BE49-F238E27FC236}">
                <a16:creationId xmlns:a16="http://schemas.microsoft.com/office/drawing/2014/main" id="{8C8C631B-1BCD-82C6-BED9-9011E26C2A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1" r="28183"/>
          <a:stretch/>
        </p:blipFill>
        <p:spPr>
          <a:xfrm>
            <a:off x="2" y="10"/>
            <a:ext cx="5578823" cy="6028246"/>
          </a:xfrm>
          <a:custGeom>
            <a:avLst/>
            <a:gdLst/>
            <a:ahLst/>
            <a:cxnLst/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FBED2-41BB-3A09-287C-A736253D5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10890"/>
            <a:ext cx="5334000" cy="560717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en-AU" sz="2600" dirty="0"/>
              <a:t>Points in the direction of play of the next team entitled to possession when a jump ball situation occurs.</a:t>
            </a:r>
          </a:p>
          <a:p>
            <a:pPr>
              <a:lnSpc>
                <a:spcPct val="115000"/>
              </a:lnSpc>
            </a:pPr>
            <a:r>
              <a:rPr lang="en-AU" sz="2600" dirty="0"/>
              <a:t>Team that </a:t>
            </a:r>
            <a:r>
              <a:rPr lang="en-AU" sz="2600" b="1" dirty="0"/>
              <a:t>DOES NOT </a:t>
            </a:r>
            <a:r>
              <a:rPr lang="en-AU" sz="2600" dirty="0"/>
              <a:t>gain control of the live ball after the jump ball is entitled to the first alternating possession.</a:t>
            </a:r>
          </a:p>
          <a:p>
            <a:pPr>
              <a:lnSpc>
                <a:spcPct val="115000"/>
              </a:lnSpc>
            </a:pPr>
            <a:r>
              <a:rPr lang="en-AU" sz="2600" dirty="0"/>
              <a:t>At the end of the second quarter (half time) the arrow will be changed in front of the referees to reflect the change of baskets for the second half.</a:t>
            </a:r>
          </a:p>
          <a:p>
            <a:pPr>
              <a:lnSpc>
                <a:spcPct val="115000"/>
              </a:lnSpc>
            </a:pPr>
            <a:r>
              <a:rPr lang="en-AU" sz="2600" dirty="0"/>
              <a:t>The arrow is changed after the ball has been thrown in following a jump ball situation or if the team with possession violates.</a:t>
            </a:r>
          </a:p>
          <a:p>
            <a:pPr>
              <a:lnSpc>
                <a:spcPct val="115000"/>
              </a:lnSpc>
            </a:pPr>
            <a:r>
              <a:rPr lang="en-AU" sz="2600" dirty="0"/>
              <a:t>If a foul is called before the ball is inbounded the arrow </a:t>
            </a:r>
            <a:r>
              <a:rPr lang="en-AU" sz="2600" b="1" dirty="0"/>
              <a:t>DOES NOT </a:t>
            </a:r>
            <a:r>
              <a:rPr lang="en-AU" sz="2600" dirty="0"/>
              <a:t>change</a:t>
            </a:r>
          </a:p>
          <a:p>
            <a:pPr>
              <a:lnSpc>
                <a:spcPct val="115000"/>
              </a:lnSpc>
            </a:pPr>
            <a:endParaRPr lang="en-AU" sz="13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F24520-6E08-C554-768D-E50F27DEA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-92015"/>
            <a:ext cx="5334000" cy="1187570"/>
          </a:xfrm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Possession Arrow</a:t>
            </a:r>
          </a:p>
        </p:txBody>
      </p:sp>
    </p:spTree>
    <p:extLst>
      <p:ext uri="{BB962C8B-B14F-4D97-AF65-F5344CB8AC3E}">
        <p14:creationId xmlns:p14="http://schemas.microsoft.com/office/powerpoint/2010/main" val="2662474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A digital clock with numbers and letters&#10;&#10;Description automatically generated">
            <a:extLst>
              <a:ext uri="{FF2B5EF4-FFF2-40B4-BE49-F238E27FC236}">
                <a16:creationId xmlns:a16="http://schemas.microsoft.com/office/drawing/2014/main" id="{E6EDB2E1-8A51-E65A-931B-4FF22F3D6F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" r="-1" b="-1"/>
          <a:stretch/>
        </p:blipFill>
        <p:spPr>
          <a:xfrm>
            <a:off x="5599980" y="181448"/>
            <a:ext cx="5564038" cy="4281859"/>
          </a:xfrm>
          <a:custGeom>
            <a:avLst/>
            <a:gdLst/>
            <a:ahLst/>
            <a:cxnLst/>
            <a:rect l="l" t="t" r="r" b="b"/>
            <a:pathLst>
              <a:path w="6927272" h="5330949">
                <a:moveTo>
                  <a:pt x="0" y="0"/>
                </a:moveTo>
                <a:lnTo>
                  <a:pt x="6927272" y="0"/>
                </a:lnTo>
                <a:lnTo>
                  <a:pt x="6927272" y="3912793"/>
                </a:lnTo>
                <a:lnTo>
                  <a:pt x="6884989" y="4002742"/>
                </a:lnTo>
                <a:cubicBezTo>
                  <a:pt x="6799406" y="4174873"/>
                  <a:pt x="6702812" y="4339578"/>
                  <a:pt x="6592028" y="4494163"/>
                </a:cubicBezTo>
                <a:cubicBezTo>
                  <a:pt x="5802121" y="5596640"/>
                  <a:pt x="4821632" y="5380883"/>
                  <a:pt x="3742808" y="5122218"/>
                </a:cubicBezTo>
                <a:cubicBezTo>
                  <a:pt x="2131653" y="4735722"/>
                  <a:pt x="759367" y="4191689"/>
                  <a:pt x="326623" y="2148182"/>
                </a:cubicBezTo>
                <a:cubicBezTo>
                  <a:pt x="186907" y="1488770"/>
                  <a:pt x="67840" y="834043"/>
                  <a:pt x="13721" y="201231"/>
                </a:cubicBezTo>
                <a:close/>
              </a:path>
            </a:pathLst>
          </a:cu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9896C11-F8DF-437A-B349-8AFD602D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791199" y="-1219198"/>
            <a:ext cx="5181601" cy="76200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B04DA9-FD05-874C-96A5-0B881D7A3C40}"/>
              </a:ext>
            </a:extLst>
          </p:cNvPr>
          <p:cNvSpPr txBox="1"/>
          <p:nvPr/>
        </p:nvSpPr>
        <p:spPr>
          <a:xfrm>
            <a:off x="598098" y="2754348"/>
            <a:ext cx="556403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Have fingers near switch/buttons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On unsuccessful shot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STOP 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the 24 clock as soon as ball touches the ring.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Reset once a team gains possession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2B23A6F-120E-0767-6545-8C1333BD0727}"/>
              </a:ext>
            </a:extLst>
          </p:cNvPr>
          <p:cNvGrpSpPr/>
          <p:nvPr/>
        </p:nvGrpSpPr>
        <p:grpSpPr>
          <a:xfrm>
            <a:off x="598098" y="1828800"/>
            <a:ext cx="4689894" cy="527351"/>
            <a:chOff x="0" y="32667"/>
            <a:chExt cx="6858000" cy="1031354"/>
          </a:xfrm>
          <a:solidFill>
            <a:srgbClr val="8CCC85"/>
          </a:solidFill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167E0A3-3A25-55BB-29A7-E69313A36C66}"/>
                </a:ext>
              </a:extLst>
            </p:cNvPr>
            <p:cNvSpPr/>
            <p:nvPr/>
          </p:nvSpPr>
          <p:spPr>
            <a:xfrm>
              <a:off x="0" y="32667"/>
              <a:ext cx="6858000" cy="1031354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7" name="Rectangle: Rounded Corners 4">
              <a:extLst>
                <a:ext uri="{FF2B5EF4-FFF2-40B4-BE49-F238E27FC236}">
                  <a16:creationId xmlns:a16="http://schemas.microsoft.com/office/drawing/2014/main" id="{B1800A51-FC31-41A7-A781-82EAA397202D}"/>
                </a:ext>
              </a:extLst>
            </p:cNvPr>
            <p:cNvSpPr txBox="1"/>
            <p:nvPr/>
          </p:nvSpPr>
          <p:spPr>
            <a:xfrm>
              <a:off x="50346" y="83013"/>
              <a:ext cx="6757306" cy="930660"/>
            </a:xfrm>
            <a:prstGeom prst="rect">
              <a:avLst/>
            </a:prstGeom>
            <a:solidFill>
              <a:srgbClr val="9BBFB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3200" b="1" dirty="0"/>
                <a:t>24 second Shot Clock</a:t>
              </a:r>
              <a:endParaRPr lang="en-US" sz="3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92460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BB43D-3B85-A9B8-8571-A7B56CCE0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032294"/>
          </a:xfrm>
        </p:spPr>
        <p:txBody>
          <a:bodyPr>
            <a:normAutofit/>
          </a:bodyPr>
          <a:lstStyle/>
          <a:p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Shot clock - Stop &amp; Reset: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737B-19C2-DCC7-28AA-AD453C350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63306"/>
            <a:ext cx="10668000" cy="3818083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when a referee blows the whistle for a foul, violation or a </a:t>
            </a:r>
            <a:r>
              <a:rPr lang="en-AU" dirty="0" err="1"/>
              <a:t>jumpball</a:t>
            </a:r>
            <a:r>
              <a:rPr lang="en-AU" dirty="0"/>
              <a:t> resulting in a change of possession.</a:t>
            </a:r>
          </a:p>
          <a:p>
            <a:r>
              <a:rPr lang="en-AU" dirty="0"/>
              <a:t>when an unsuccessful shot hits the ring or the ball lodges between the ring and backboard.</a:t>
            </a:r>
          </a:p>
          <a:p>
            <a:r>
              <a:rPr lang="en-AU" dirty="0"/>
              <a:t>when a shot is successful.</a:t>
            </a:r>
          </a:p>
          <a:p>
            <a:r>
              <a:rPr lang="en-AU" dirty="0"/>
              <a:t>when the game is stopped because of the actions of an opponent of the team in control of the ball.</a:t>
            </a:r>
          </a:p>
        </p:txBody>
      </p:sp>
    </p:spTree>
    <p:extLst>
      <p:ext uri="{BB962C8B-B14F-4D97-AF65-F5344CB8AC3E}">
        <p14:creationId xmlns:p14="http://schemas.microsoft.com/office/powerpoint/2010/main" val="3188053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8F2DD-01CF-04C7-D5FD-695C28DC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8485517" cy="1170317"/>
          </a:xfrm>
        </p:spPr>
        <p:txBody>
          <a:bodyPr>
            <a:normAutofit/>
          </a:bodyPr>
          <a:lstStyle/>
          <a:p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Shot clock - Stop &amp; Hold (not reset):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042BE-ABD2-0A0E-1765-3D34AEE41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9391291" cy="3818083"/>
          </a:xfrm>
        </p:spPr>
        <p:txBody>
          <a:bodyPr>
            <a:normAutofit fontScale="77500" lnSpcReduction="20000"/>
          </a:bodyPr>
          <a:lstStyle/>
          <a:p>
            <a:r>
              <a:rPr lang="en-AU" dirty="0"/>
              <a:t>when the same team that previously had control is awarded a throw in</a:t>
            </a:r>
          </a:p>
          <a:p>
            <a:r>
              <a:rPr lang="en-AU" dirty="0"/>
              <a:t>after an out of bounds</a:t>
            </a:r>
          </a:p>
          <a:p>
            <a:r>
              <a:rPr lang="en-AU" dirty="0"/>
              <a:t>jump ball results in same team controlling the ball</a:t>
            </a:r>
          </a:p>
          <a:p>
            <a:r>
              <a:rPr lang="en-AU" dirty="0"/>
              <a:t>when a double foul occurs</a:t>
            </a:r>
          </a:p>
          <a:p>
            <a:r>
              <a:rPr lang="en-AU" dirty="0"/>
              <a:t>when a stoppage occurs due to the team in control</a:t>
            </a:r>
          </a:p>
          <a:p>
            <a:r>
              <a:rPr lang="en-AU" dirty="0"/>
              <a:t>for cancelation of equal penalties</a:t>
            </a:r>
          </a:p>
          <a:p>
            <a:r>
              <a:rPr lang="en-AU" dirty="0"/>
              <a:t>when a technical foul is called against the team in control</a:t>
            </a:r>
          </a:p>
        </p:txBody>
      </p:sp>
    </p:spTree>
    <p:extLst>
      <p:ext uri="{BB962C8B-B14F-4D97-AF65-F5344CB8AC3E}">
        <p14:creationId xmlns:p14="http://schemas.microsoft.com/office/powerpoint/2010/main" val="3033281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8E7A42-F2E6-0863-7D71-4DB08BCB1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6B803-52B5-B505-8991-085E52CB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8485517" cy="1170317"/>
          </a:xfrm>
        </p:spPr>
        <p:txBody>
          <a:bodyPr>
            <a:normAutofit/>
          </a:bodyPr>
          <a:lstStyle/>
          <a:p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“Practice makes Perfect”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66C7-5784-EE85-2DEA-C346B17B0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9391291" cy="3818083"/>
          </a:xfrm>
        </p:spPr>
        <p:txBody>
          <a:bodyPr>
            <a:normAutofit/>
          </a:bodyPr>
          <a:lstStyle/>
          <a:p>
            <a:r>
              <a:rPr lang="en-AU" sz="1800" dirty="0"/>
              <a:t>If you are not a competent bench scorer, we recommend you jump onto as many of your child’s local competition games and give each “role” a go.  Ask another parent to help/assist, and speak to the referees prior to the game, to ensure they understand that you are learning.</a:t>
            </a:r>
          </a:p>
          <a:p>
            <a:r>
              <a:rPr lang="en-AU" sz="1800" dirty="0"/>
              <a:t>If you would like more training on the new 2025 “Basketball Connect” </a:t>
            </a:r>
            <a:r>
              <a:rPr lang="en-AU" sz="1800" dirty="0" err="1"/>
              <a:t>Ipad</a:t>
            </a:r>
            <a:r>
              <a:rPr lang="en-AU" sz="1800" dirty="0"/>
              <a:t> scoring system, please email Joanne on </a:t>
            </a:r>
            <a:r>
              <a:rPr lang="en-AU" sz="1800" dirty="0">
                <a:hlinkClick r:id="rId2"/>
              </a:rPr>
              <a:t>participation@sutherlandbasketball.net.au</a:t>
            </a:r>
            <a:r>
              <a:rPr lang="en-AU" sz="1800" dirty="0"/>
              <a:t> to be added to the waitlist.</a:t>
            </a:r>
          </a:p>
        </p:txBody>
      </p:sp>
    </p:spTree>
    <p:extLst>
      <p:ext uri="{BB962C8B-B14F-4D97-AF65-F5344CB8AC3E}">
        <p14:creationId xmlns:p14="http://schemas.microsoft.com/office/powerpoint/2010/main" val="212445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55ABB-2593-B02F-FAB3-E287B9507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37311"/>
            <a:ext cx="10668000" cy="1524000"/>
          </a:xfrm>
        </p:spPr>
        <p:txBody>
          <a:bodyPr/>
          <a:lstStyle/>
          <a:p>
            <a:r>
              <a:rPr lang="en-AU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0A828-863A-BA60-A9EC-216A58507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55" y="1181478"/>
            <a:ext cx="10668000" cy="503825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dirty="0">
                <a:solidFill>
                  <a:schemeClr val="tx2">
                    <a:alpha val="70000"/>
                  </a:schemeClr>
                </a:solidFill>
              </a:rPr>
              <a:t>The “third team” in a basketball game are the game officials – the referees and the </a:t>
            </a:r>
            <a:r>
              <a:rPr lang="en-AU" dirty="0" err="1">
                <a:solidFill>
                  <a:schemeClr val="tx2">
                    <a:alpha val="70000"/>
                  </a:schemeClr>
                </a:solidFill>
              </a:rPr>
              <a:t>scoretable</a:t>
            </a:r>
            <a:r>
              <a:rPr lang="en-AU" dirty="0">
                <a:solidFill>
                  <a:schemeClr val="tx2">
                    <a:alpha val="7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AU" dirty="0">
                <a:solidFill>
                  <a:schemeClr val="tx2">
                    <a:alpha val="70000"/>
                  </a:schemeClr>
                </a:solidFill>
              </a:rPr>
              <a:t>The </a:t>
            </a:r>
            <a:r>
              <a:rPr lang="en-AU" dirty="0" err="1">
                <a:solidFill>
                  <a:schemeClr val="tx2">
                    <a:alpha val="70000"/>
                  </a:schemeClr>
                </a:solidFill>
              </a:rPr>
              <a:t>scoretable</a:t>
            </a:r>
            <a:r>
              <a:rPr lang="en-AU" dirty="0">
                <a:solidFill>
                  <a:schemeClr val="tx2">
                    <a:alpha val="70000"/>
                  </a:schemeClr>
                </a:solidFill>
              </a:rPr>
              <a:t> must be accurate, knowledgeable and professional in all they do.</a:t>
            </a:r>
          </a:p>
          <a:p>
            <a:pPr marL="0" indent="0">
              <a:buNone/>
            </a:pPr>
            <a:endParaRPr lang="en-AU" dirty="0">
              <a:solidFill>
                <a:schemeClr val="tx2">
                  <a:alpha val="70000"/>
                </a:schemeClr>
              </a:solidFill>
            </a:endParaRPr>
          </a:p>
          <a:p>
            <a:pPr marL="0" indent="0">
              <a:buNone/>
            </a:pPr>
            <a:r>
              <a:rPr lang="en-AU" dirty="0">
                <a:solidFill>
                  <a:schemeClr val="tx2">
                    <a:alpha val="70000"/>
                  </a:schemeClr>
                </a:solidFill>
              </a:rPr>
              <a:t>The key elements are: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dirty="0">
                <a:solidFill>
                  <a:schemeClr val="tx2">
                    <a:alpha val="70000"/>
                  </a:schemeClr>
                </a:solidFill>
              </a:rPr>
              <a:t>Correctness -&gt; Rule knowledge</a:t>
            </a:r>
          </a:p>
          <a:p>
            <a:pPr>
              <a:buFont typeface="Wingdings" panose="05000000000000000000" pitchFamily="2" charset="2"/>
              <a:buChar char="Ø"/>
            </a:pPr>
            <a:endParaRPr lang="en-AU" sz="1300" dirty="0">
              <a:solidFill>
                <a:schemeClr val="tx2">
                  <a:alpha val="7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AU" dirty="0">
                <a:solidFill>
                  <a:schemeClr val="tx2">
                    <a:alpha val="70000"/>
                  </a:schemeClr>
                </a:solidFill>
              </a:rPr>
              <a:t>Concentration -&gt; Personal Ability</a:t>
            </a:r>
          </a:p>
          <a:p>
            <a:pPr marL="0" indent="0">
              <a:buNone/>
            </a:pPr>
            <a:endParaRPr lang="en-AU" sz="1300" dirty="0">
              <a:solidFill>
                <a:schemeClr val="tx2">
                  <a:alpha val="7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AU" dirty="0">
                <a:solidFill>
                  <a:schemeClr val="tx2">
                    <a:alpha val="70000"/>
                  </a:schemeClr>
                </a:solidFill>
              </a:rPr>
              <a:t>Communication -&gt; Teamwork</a:t>
            </a:r>
          </a:p>
          <a:p>
            <a:pPr marL="0" indent="0">
              <a:buNone/>
            </a:pPr>
            <a:endParaRPr lang="en-AU" sz="1400" dirty="0">
              <a:solidFill>
                <a:schemeClr val="tx2">
                  <a:alpha val="7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AU" dirty="0">
                <a:solidFill>
                  <a:schemeClr val="tx2">
                    <a:alpha val="70000"/>
                  </a:schemeClr>
                </a:solidFill>
              </a:rPr>
              <a:t>Co-operation -&gt; Professional</a:t>
            </a:r>
          </a:p>
        </p:txBody>
      </p:sp>
    </p:spTree>
    <p:extLst>
      <p:ext uri="{BB962C8B-B14F-4D97-AF65-F5344CB8AC3E}">
        <p14:creationId xmlns:p14="http://schemas.microsoft.com/office/powerpoint/2010/main" val="137306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F3A0F6C-EB8F-4A4C-8258-23F6D815E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8352" cy="6438900"/>
          </a:xfrm>
          <a:custGeom>
            <a:avLst/>
            <a:gdLst>
              <a:gd name="connsiteX0" fmla="*/ 0 w 12198352"/>
              <a:gd name="connsiteY0" fmla="*/ 0 h 6438900"/>
              <a:gd name="connsiteX1" fmla="*/ 12198352 w 12198352"/>
              <a:gd name="connsiteY1" fmla="*/ 0 h 6438900"/>
              <a:gd name="connsiteX2" fmla="*/ 12198352 w 12198352"/>
              <a:gd name="connsiteY2" fmla="*/ 5644414 h 6438900"/>
              <a:gd name="connsiteX3" fmla="*/ 12042486 w 12198352"/>
              <a:gd name="connsiteY3" fmla="*/ 5750064 h 6438900"/>
              <a:gd name="connsiteX4" fmla="*/ 9483672 w 12198352"/>
              <a:gd name="connsiteY4" fmla="*/ 6432438 h 6438900"/>
              <a:gd name="connsiteX5" fmla="*/ 8500895 w 12198352"/>
              <a:gd name="connsiteY5" fmla="*/ 6437925 h 6438900"/>
              <a:gd name="connsiteX6" fmla="*/ 1629409 w 12198352"/>
              <a:gd name="connsiteY6" fmla="*/ 5170893 h 6438900"/>
              <a:gd name="connsiteX7" fmla="*/ 433424 w 12198352"/>
              <a:gd name="connsiteY7" fmla="*/ 4633819 h 6438900"/>
              <a:gd name="connsiteX8" fmla="*/ 0 w 12198352"/>
              <a:gd name="connsiteY8" fmla="*/ 4450771 h 643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8352" h="6438900">
                <a:moveTo>
                  <a:pt x="0" y="0"/>
                </a:moveTo>
                <a:lnTo>
                  <a:pt x="12198352" y="0"/>
                </a:lnTo>
                <a:lnTo>
                  <a:pt x="12198352" y="5644414"/>
                </a:lnTo>
                <a:lnTo>
                  <a:pt x="12042486" y="5750064"/>
                </a:lnTo>
                <a:cubicBezTo>
                  <a:pt x="11268689" y="6237466"/>
                  <a:pt x="10357585" y="6417714"/>
                  <a:pt x="9483672" y="6432438"/>
                </a:cubicBezTo>
                <a:cubicBezTo>
                  <a:pt x="9158751" y="6438062"/>
                  <a:pt x="8830819" y="6440385"/>
                  <a:pt x="8500895" y="6437925"/>
                </a:cubicBezTo>
                <a:cubicBezTo>
                  <a:pt x="6191416" y="6420695"/>
                  <a:pt x="3784289" y="6168856"/>
                  <a:pt x="1629409" y="5170893"/>
                </a:cubicBezTo>
                <a:cubicBezTo>
                  <a:pt x="1229906" y="4985892"/>
                  <a:pt x="831404" y="4807078"/>
                  <a:pt x="433424" y="4633819"/>
                </a:cubicBezTo>
                <a:lnTo>
                  <a:pt x="0" y="445077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A9C92F4-A4A4-42E0-9391-C666AAED1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817925">
            <a:off x="2322363" y="-118377"/>
            <a:ext cx="7900749" cy="9821966"/>
          </a:xfrm>
          <a:custGeom>
            <a:avLst/>
            <a:gdLst>
              <a:gd name="connsiteX0" fmla="*/ 589029 w 7858893"/>
              <a:gd name="connsiteY0" fmla="*/ 9827096 h 9827096"/>
              <a:gd name="connsiteX1" fmla="*/ 0 w 7858893"/>
              <a:gd name="connsiteY1" fmla="*/ 9338053 h 9827096"/>
              <a:gd name="connsiteX2" fmla="*/ 50440 w 7858893"/>
              <a:gd name="connsiteY2" fmla="*/ 9011561 h 9827096"/>
              <a:gd name="connsiteX3" fmla="*/ 398242 w 7858893"/>
              <a:gd name="connsiteY3" fmla="*/ 7620242 h 9827096"/>
              <a:gd name="connsiteX4" fmla="*/ 6756719 w 7858893"/>
              <a:gd name="connsiteY4" fmla="*/ 593416 h 9827096"/>
              <a:gd name="connsiteX5" fmla="*/ 7642630 w 7858893"/>
              <a:gd name="connsiteY5" fmla="*/ 111525 h 9827096"/>
              <a:gd name="connsiteX6" fmla="*/ 7858893 w 7858893"/>
              <a:gd name="connsiteY6" fmla="*/ 0 h 9827096"/>
              <a:gd name="connsiteX0" fmla="*/ 589029 w 8190490"/>
              <a:gd name="connsiteY0" fmla="*/ 9787128 h 9787128"/>
              <a:gd name="connsiteX1" fmla="*/ 0 w 8190490"/>
              <a:gd name="connsiteY1" fmla="*/ 9298085 h 9787128"/>
              <a:gd name="connsiteX2" fmla="*/ 50440 w 8190490"/>
              <a:gd name="connsiteY2" fmla="*/ 8971593 h 9787128"/>
              <a:gd name="connsiteX3" fmla="*/ 398242 w 8190490"/>
              <a:gd name="connsiteY3" fmla="*/ 7580274 h 9787128"/>
              <a:gd name="connsiteX4" fmla="*/ 6756719 w 8190490"/>
              <a:gd name="connsiteY4" fmla="*/ 553448 h 9787128"/>
              <a:gd name="connsiteX5" fmla="*/ 7642630 w 8190490"/>
              <a:gd name="connsiteY5" fmla="*/ 71557 h 9787128"/>
              <a:gd name="connsiteX6" fmla="*/ 8190490 w 8190490"/>
              <a:gd name="connsiteY6" fmla="*/ 0 h 9787128"/>
              <a:gd name="connsiteX7" fmla="*/ 589029 w 8190490"/>
              <a:gd name="connsiteY7" fmla="*/ 9787128 h 9787128"/>
              <a:gd name="connsiteX0" fmla="*/ 589029 w 8281930"/>
              <a:gd name="connsiteY0" fmla="*/ 9722690 h 9722690"/>
              <a:gd name="connsiteX1" fmla="*/ 0 w 8281930"/>
              <a:gd name="connsiteY1" fmla="*/ 9233647 h 9722690"/>
              <a:gd name="connsiteX2" fmla="*/ 50440 w 8281930"/>
              <a:gd name="connsiteY2" fmla="*/ 8907155 h 9722690"/>
              <a:gd name="connsiteX3" fmla="*/ 398242 w 8281930"/>
              <a:gd name="connsiteY3" fmla="*/ 7515836 h 9722690"/>
              <a:gd name="connsiteX4" fmla="*/ 6756719 w 8281930"/>
              <a:gd name="connsiteY4" fmla="*/ 489010 h 9722690"/>
              <a:gd name="connsiteX5" fmla="*/ 7642630 w 8281930"/>
              <a:gd name="connsiteY5" fmla="*/ 7119 h 9722690"/>
              <a:gd name="connsiteX6" fmla="*/ 8281930 w 8281930"/>
              <a:gd name="connsiteY6" fmla="*/ 27002 h 9722690"/>
              <a:gd name="connsiteX0" fmla="*/ 589029 w 7911958"/>
              <a:gd name="connsiteY0" fmla="*/ 9802819 h 9802819"/>
              <a:gd name="connsiteX1" fmla="*/ 0 w 7911958"/>
              <a:gd name="connsiteY1" fmla="*/ 9313776 h 9802819"/>
              <a:gd name="connsiteX2" fmla="*/ 50440 w 7911958"/>
              <a:gd name="connsiteY2" fmla="*/ 8987284 h 9802819"/>
              <a:gd name="connsiteX3" fmla="*/ 398242 w 7911958"/>
              <a:gd name="connsiteY3" fmla="*/ 7595965 h 9802819"/>
              <a:gd name="connsiteX4" fmla="*/ 6756719 w 7911958"/>
              <a:gd name="connsiteY4" fmla="*/ 569139 h 9802819"/>
              <a:gd name="connsiteX5" fmla="*/ 7642630 w 7911958"/>
              <a:gd name="connsiteY5" fmla="*/ 87248 h 9802819"/>
              <a:gd name="connsiteX6" fmla="*/ 7911958 w 7911958"/>
              <a:gd name="connsiteY6" fmla="*/ 0 h 9802819"/>
              <a:gd name="connsiteX0" fmla="*/ 589029 w 7642630"/>
              <a:gd name="connsiteY0" fmla="*/ 9715571 h 9715571"/>
              <a:gd name="connsiteX1" fmla="*/ 0 w 7642630"/>
              <a:gd name="connsiteY1" fmla="*/ 9226528 h 9715571"/>
              <a:gd name="connsiteX2" fmla="*/ 50440 w 7642630"/>
              <a:gd name="connsiteY2" fmla="*/ 8900036 h 9715571"/>
              <a:gd name="connsiteX3" fmla="*/ 398242 w 7642630"/>
              <a:gd name="connsiteY3" fmla="*/ 7508717 h 9715571"/>
              <a:gd name="connsiteX4" fmla="*/ 6756719 w 7642630"/>
              <a:gd name="connsiteY4" fmla="*/ 481891 h 9715571"/>
              <a:gd name="connsiteX5" fmla="*/ 7642630 w 7642630"/>
              <a:gd name="connsiteY5" fmla="*/ 0 h 9715571"/>
              <a:gd name="connsiteX0" fmla="*/ 589029 w 7900749"/>
              <a:gd name="connsiteY0" fmla="*/ 9821966 h 9821966"/>
              <a:gd name="connsiteX1" fmla="*/ 0 w 7900749"/>
              <a:gd name="connsiteY1" fmla="*/ 9332923 h 9821966"/>
              <a:gd name="connsiteX2" fmla="*/ 50440 w 7900749"/>
              <a:gd name="connsiteY2" fmla="*/ 9006431 h 9821966"/>
              <a:gd name="connsiteX3" fmla="*/ 398242 w 7900749"/>
              <a:gd name="connsiteY3" fmla="*/ 7615112 h 9821966"/>
              <a:gd name="connsiteX4" fmla="*/ 6756719 w 7900749"/>
              <a:gd name="connsiteY4" fmla="*/ 588286 h 9821966"/>
              <a:gd name="connsiteX5" fmla="*/ 7900749 w 7900749"/>
              <a:gd name="connsiteY5" fmla="*/ 0 h 9821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00749" h="9821966">
                <a:moveTo>
                  <a:pt x="589029" y="9821966"/>
                </a:moveTo>
                <a:lnTo>
                  <a:pt x="0" y="9332923"/>
                </a:lnTo>
                <a:lnTo>
                  <a:pt x="50440" y="9006431"/>
                </a:lnTo>
                <a:cubicBezTo>
                  <a:pt x="119970" y="8604142"/>
                  <a:pt x="221982" y="8158814"/>
                  <a:pt x="398242" y="7615112"/>
                </a:cubicBezTo>
                <a:cubicBezTo>
                  <a:pt x="1372817" y="4608865"/>
                  <a:pt x="3887952" y="2237199"/>
                  <a:pt x="6756719" y="588286"/>
                </a:cubicBezTo>
                <a:cubicBezTo>
                  <a:pt x="6992735" y="452730"/>
                  <a:pt x="7549593" y="182994"/>
                  <a:pt x="7900749" y="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8D6283-C55B-0F6E-89C8-F047650DD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1" y="762000"/>
            <a:ext cx="3598808" cy="2286000"/>
          </a:xfrm>
        </p:spPr>
        <p:txBody>
          <a:bodyPr anchor="t">
            <a:normAutofit/>
          </a:bodyPr>
          <a:lstStyle/>
          <a:p>
            <a:r>
              <a:rPr lang="en-AU" sz="3200">
                <a:solidFill>
                  <a:srgbClr val="FFFFFF"/>
                </a:solidFill>
              </a:rPr>
              <a:t>4 Roles/Positions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4FAD24-BD6F-FD48-5253-A833C72887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998592"/>
              </p:ext>
            </p:extLst>
          </p:nvPr>
        </p:nvGraphicFramePr>
        <p:xfrm>
          <a:off x="4572000" y="771726"/>
          <a:ext cx="6858000" cy="4562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427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group of people sitting in a court&#10;&#10;Description automatically generated">
            <a:extLst>
              <a:ext uri="{FF2B5EF4-FFF2-40B4-BE49-F238E27FC236}">
                <a16:creationId xmlns:a16="http://schemas.microsoft.com/office/drawing/2014/main" id="{05BDC9F1-A8DA-6981-CC62-F6BF00307C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4" r="28441" b="-1"/>
          <a:stretch/>
        </p:blipFill>
        <p:spPr>
          <a:xfrm>
            <a:off x="2" y="10"/>
            <a:ext cx="5578823" cy="6028246"/>
          </a:xfrm>
          <a:custGeom>
            <a:avLst/>
            <a:gdLst/>
            <a:ahLst/>
            <a:cxnLst/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A95D7-B998-162B-B925-CCDC6F060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713" y="679635"/>
            <a:ext cx="5900355" cy="381000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</a:pPr>
            <a:r>
              <a:rPr lang="en-AU" sz="6400" dirty="0"/>
              <a:t>Obtain starting 5 and team captains from each coach prior to the game commencing</a:t>
            </a:r>
          </a:p>
          <a:p>
            <a:pPr>
              <a:lnSpc>
                <a:spcPct val="115000"/>
              </a:lnSpc>
            </a:pPr>
            <a:r>
              <a:rPr lang="en-AU" sz="6400" dirty="0"/>
              <a:t>Changing the Possession Arrow at starting jump ball, and as needed after each shared possession scenario</a:t>
            </a:r>
          </a:p>
          <a:p>
            <a:pPr>
              <a:lnSpc>
                <a:spcPct val="115000"/>
              </a:lnSpc>
            </a:pPr>
            <a:r>
              <a:rPr lang="en-AU" sz="6400" dirty="0"/>
              <a:t>Observing who scored points and relaying the team and player number to the scorer</a:t>
            </a:r>
          </a:p>
          <a:p>
            <a:pPr>
              <a:lnSpc>
                <a:spcPct val="115000"/>
              </a:lnSpc>
            </a:pPr>
            <a:r>
              <a:rPr lang="en-AU" sz="6400" dirty="0"/>
              <a:t>Receiving substitution requests from </a:t>
            </a:r>
            <a:r>
              <a:rPr lang="en-AU" sz="6400" b="1" dirty="0"/>
              <a:t>PLAYERS </a:t>
            </a:r>
            <a:r>
              <a:rPr lang="en-AU" sz="6400" dirty="0"/>
              <a:t>and time out requests from </a:t>
            </a:r>
            <a:r>
              <a:rPr lang="en-AU" sz="6400" b="1" dirty="0"/>
              <a:t>COACHES</a:t>
            </a:r>
          </a:p>
          <a:p>
            <a:pPr>
              <a:lnSpc>
                <a:spcPct val="115000"/>
              </a:lnSpc>
            </a:pPr>
            <a:r>
              <a:rPr lang="en-AU" sz="6400" dirty="0"/>
              <a:t>Acknowledging and relaying fouls to the scorer</a:t>
            </a:r>
          </a:p>
          <a:p>
            <a:pPr>
              <a:lnSpc>
                <a:spcPct val="115000"/>
              </a:lnSpc>
            </a:pPr>
            <a:r>
              <a:rPr lang="en-AU" sz="6400" dirty="0"/>
              <a:t>Signal to the referee regarding a substitution or timeout at an appropriate time</a:t>
            </a:r>
          </a:p>
          <a:p>
            <a:pPr>
              <a:lnSpc>
                <a:spcPct val="115000"/>
              </a:lnSpc>
            </a:pPr>
            <a:r>
              <a:rPr lang="en-AU" sz="6400" dirty="0"/>
              <a:t>Notify a referee if a player has 5 personal fouls, 2 technical/unsportsmanlike fouls or 1 technical and 1 unsportsmanlike foul</a:t>
            </a:r>
          </a:p>
          <a:p>
            <a:pPr>
              <a:lnSpc>
                <a:spcPct val="115000"/>
              </a:lnSpc>
            </a:pPr>
            <a:r>
              <a:rPr lang="en-AU" sz="6400" dirty="0"/>
              <a:t>Check that the scoresheet/tablet and scoreboard coincide</a:t>
            </a:r>
          </a:p>
          <a:p>
            <a:pPr>
              <a:lnSpc>
                <a:spcPct val="115000"/>
              </a:lnSpc>
            </a:pPr>
            <a:r>
              <a:rPr lang="en-AU" sz="6400" dirty="0"/>
              <a:t>Observe that the time clock and 24 second clock are operating correctly</a:t>
            </a:r>
          </a:p>
          <a:p>
            <a:pPr>
              <a:lnSpc>
                <a:spcPct val="115000"/>
              </a:lnSpc>
            </a:pPr>
            <a:r>
              <a:rPr lang="en-AU" sz="6400" dirty="0"/>
              <a:t>Notify referees of any problems</a:t>
            </a:r>
          </a:p>
          <a:p>
            <a:pPr>
              <a:lnSpc>
                <a:spcPct val="115000"/>
              </a:lnSpc>
            </a:pPr>
            <a:r>
              <a:rPr lang="en-AU" sz="6400" dirty="0"/>
              <a:t>Ensure that scoresheet (if applicable) is completed and signed at the end of the game, or </a:t>
            </a:r>
            <a:r>
              <a:rPr lang="en-AU" sz="6400" dirty="0" err="1"/>
              <a:t>ipad</a:t>
            </a:r>
            <a:r>
              <a:rPr lang="en-AU" sz="6400" dirty="0"/>
              <a:t> is finalised</a:t>
            </a:r>
          </a:p>
          <a:p>
            <a:pPr>
              <a:lnSpc>
                <a:spcPct val="115000"/>
              </a:lnSpc>
            </a:pPr>
            <a:endParaRPr lang="en-AU" sz="1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87D5CD-7AB5-F8A3-E63A-F4B609147B23}"/>
              </a:ext>
            </a:extLst>
          </p:cNvPr>
          <p:cNvSpPr txBox="1"/>
          <p:nvPr/>
        </p:nvSpPr>
        <p:spPr>
          <a:xfrm>
            <a:off x="6029864" y="155152"/>
            <a:ext cx="5011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Chairperson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ACA263B-DC88-5639-BD34-313BE7978095}"/>
              </a:ext>
            </a:extLst>
          </p:cNvPr>
          <p:cNvGrpSpPr/>
          <p:nvPr/>
        </p:nvGrpSpPr>
        <p:grpSpPr>
          <a:xfrm>
            <a:off x="5943713" y="247485"/>
            <a:ext cx="2120660" cy="369332"/>
            <a:chOff x="0" y="32667"/>
            <a:chExt cx="6858000" cy="1031354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A52529A7-EA5F-1DDE-BCC4-6EEA84FD3A1F}"/>
                </a:ext>
              </a:extLst>
            </p:cNvPr>
            <p:cNvSpPr/>
            <p:nvPr/>
          </p:nvSpPr>
          <p:spPr>
            <a:xfrm>
              <a:off x="0" y="32667"/>
              <a:ext cx="6858000" cy="10313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8" name="Rectangle: Rounded Corners 4">
              <a:extLst>
                <a:ext uri="{FF2B5EF4-FFF2-40B4-BE49-F238E27FC236}">
                  <a16:creationId xmlns:a16="http://schemas.microsoft.com/office/drawing/2014/main" id="{8B17FD27-A249-606D-6DE2-FCDA2759D04E}"/>
                </a:ext>
              </a:extLst>
            </p:cNvPr>
            <p:cNvSpPr txBox="1"/>
            <p:nvPr/>
          </p:nvSpPr>
          <p:spPr>
            <a:xfrm>
              <a:off x="50347" y="83014"/>
              <a:ext cx="6757306" cy="9306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2000" b="1" kern="1200" dirty="0"/>
                <a:t>Chairperson</a:t>
              </a:r>
              <a:endParaRPr lang="en-US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76400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group of blue rectangular signs with white numbers&#10;&#10;Description automatically generated">
            <a:extLst>
              <a:ext uri="{FF2B5EF4-FFF2-40B4-BE49-F238E27FC236}">
                <a16:creationId xmlns:a16="http://schemas.microsoft.com/office/drawing/2014/main" id="{4DD4B740-1F6D-C20C-1919-B90CE34043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55" b="-1"/>
          <a:stretch/>
        </p:blipFill>
        <p:spPr>
          <a:xfrm>
            <a:off x="6613174" y="10"/>
            <a:ext cx="5578824" cy="6028246"/>
          </a:xfrm>
          <a:custGeom>
            <a:avLst/>
            <a:gdLst/>
            <a:ahLst/>
            <a:cxnLst/>
            <a:rect l="l" t="t" r="r" b="b"/>
            <a:pathLst>
              <a:path w="5578824" h="6028256">
                <a:moveTo>
                  <a:pt x="1681218" y="0"/>
                </a:moveTo>
                <a:lnTo>
                  <a:pt x="5578824" y="0"/>
                </a:lnTo>
                <a:lnTo>
                  <a:pt x="5578824" y="5760161"/>
                </a:lnTo>
                <a:lnTo>
                  <a:pt x="5441231" y="5804042"/>
                </a:lnTo>
                <a:cubicBezTo>
                  <a:pt x="5079089" y="5907589"/>
                  <a:pt x="4674877" y="5944442"/>
                  <a:pt x="4253224" y="5980388"/>
                </a:cubicBezTo>
                <a:cubicBezTo>
                  <a:pt x="2813852" y="6102970"/>
                  <a:pt x="1551586" y="6071494"/>
                  <a:pt x="837278" y="4877588"/>
                </a:cubicBezTo>
                <a:cubicBezTo>
                  <a:pt x="529862" y="4363935"/>
                  <a:pt x="255162" y="3847185"/>
                  <a:pt x="109626" y="3329255"/>
                </a:cubicBezTo>
                <a:cubicBezTo>
                  <a:pt x="-35907" y="2811325"/>
                  <a:pt x="-52277" y="2292214"/>
                  <a:pt x="156962" y="1773839"/>
                </a:cubicBezTo>
                <a:cubicBezTo>
                  <a:pt x="296494" y="1428108"/>
                  <a:pt x="536161" y="1082881"/>
                  <a:pt x="904890" y="738354"/>
                </a:cubicBezTo>
                <a:cubicBezTo>
                  <a:pt x="1036690" y="615181"/>
                  <a:pt x="1169968" y="488910"/>
                  <a:pt x="1304592" y="360545"/>
                </a:cubicBez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CCA99-A764-3BF0-0EEC-E286DC835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47314"/>
            <a:ext cx="5334000" cy="5451894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</a:pPr>
            <a:r>
              <a:rPr lang="en-AU" sz="1800" dirty="0"/>
              <a:t>Recording of all successful baskets and the calling of the score</a:t>
            </a:r>
          </a:p>
          <a:p>
            <a:pPr>
              <a:lnSpc>
                <a:spcPct val="115000"/>
              </a:lnSpc>
            </a:pPr>
            <a:r>
              <a:rPr lang="en-AU" sz="1800" dirty="0"/>
              <a:t>Recording all personal and team fouls and calling them to the Visuals operator</a:t>
            </a:r>
          </a:p>
          <a:p>
            <a:pPr>
              <a:lnSpc>
                <a:spcPct val="115000"/>
              </a:lnSpc>
            </a:pPr>
            <a:r>
              <a:rPr lang="en-AU" sz="1800" dirty="0"/>
              <a:t>Displaying the appropriate foul bat for personal fouls</a:t>
            </a:r>
          </a:p>
          <a:p>
            <a:pPr>
              <a:lnSpc>
                <a:spcPct val="115000"/>
              </a:lnSpc>
            </a:pPr>
            <a:r>
              <a:rPr lang="en-AU" sz="1800" dirty="0"/>
              <a:t>Inform the chairperson if a player has committed the 5</a:t>
            </a:r>
            <a:r>
              <a:rPr lang="en-AU" sz="1800" baseline="30000" dirty="0"/>
              <a:t>th</a:t>
            </a:r>
            <a:r>
              <a:rPr lang="en-AU" sz="1800" dirty="0"/>
              <a:t> personal foul or 2</a:t>
            </a:r>
            <a:r>
              <a:rPr lang="en-AU" sz="1800" baseline="30000" dirty="0"/>
              <a:t>nd</a:t>
            </a:r>
            <a:r>
              <a:rPr lang="en-AU" sz="1800" dirty="0"/>
              <a:t> Technical or Unsportsmanlike foul</a:t>
            </a:r>
          </a:p>
          <a:p>
            <a:pPr>
              <a:lnSpc>
                <a:spcPct val="115000"/>
              </a:lnSpc>
            </a:pPr>
            <a:r>
              <a:rPr lang="en-AU" sz="1800" dirty="0"/>
              <a:t>Recording coach/bench technical and informing the chairperson when the coach has reached 2 fouls of his own or 3 accumulated from his bench</a:t>
            </a:r>
          </a:p>
          <a:p>
            <a:pPr>
              <a:lnSpc>
                <a:spcPct val="115000"/>
              </a:lnSpc>
            </a:pPr>
            <a:r>
              <a:rPr lang="en-AU" sz="1800" dirty="0"/>
              <a:t>Recording all timeouts used in each half for each team and informing the chairperson when a coach has used all Time Outs </a:t>
            </a:r>
          </a:p>
          <a:p>
            <a:pPr>
              <a:lnSpc>
                <a:spcPct val="115000"/>
              </a:lnSpc>
            </a:pPr>
            <a:endParaRPr lang="en-AU" sz="13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3C418-3B47-EBE2-4B33-0714791ED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2" y="-74762"/>
            <a:ext cx="5334000" cy="1524000"/>
          </a:xfrm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Scorer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8B564C9-EB5B-5B63-5225-776722CFB542}"/>
              </a:ext>
            </a:extLst>
          </p:cNvPr>
          <p:cNvGrpSpPr/>
          <p:nvPr/>
        </p:nvGrpSpPr>
        <p:grpSpPr>
          <a:xfrm>
            <a:off x="576940" y="379562"/>
            <a:ext cx="2373294" cy="492342"/>
            <a:chOff x="0" y="32667"/>
            <a:chExt cx="6858000" cy="1031354"/>
          </a:xfrm>
          <a:solidFill>
            <a:srgbClr val="C2DB6E"/>
          </a:solidFill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FBC110FC-A6F1-3484-3B8B-742211BA806F}"/>
                </a:ext>
              </a:extLst>
            </p:cNvPr>
            <p:cNvSpPr/>
            <p:nvPr/>
          </p:nvSpPr>
          <p:spPr>
            <a:xfrm>
              <a:off x="0" y="32667"/>
              <a:ext cx="6858000" cy="1031354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7" name="Rectangle: Rounded Corners 4">
              <a:extLst>
                <a:ext uri="{FF2B5EF4-FFF2-40B4-BE49-F238E27FC236}">
                  <a16:creationId xmlns:a16="http://schemas.microsoft.com/office/drawing/2014/main" id="{448574E2-323C-F2D0-C530-48F7BE4E5759}"/>
                </a:ext>
              </a:extLst>
            </p:cNvPr>
            <p:cNvSpPr txBox="1"/>
            <p:nvPr/>
          </p:nvSpPr>
          <p:spPr>
            <a:xfrm>
              <a:off x="50347" y="83014"/>
              <a:ext cx="6757306" cy="9306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2000" b="1" kern="1200" dirty="0"/>
                <a:t>Scorer</a:t>
              </a:r>
              <a:endParaRPr lang="en-US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1358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core sheet&#10;&#10;Description automatically generated">
            <a:extLst>
              <a:ext uri="{FF2B5EF4-FFF2-40B4-BE49-F238E27FC236}">
                <a16:creationId xmlns:a16="http://schemas.microsoft.com/office/drawing/2014/main" id="{0E26C178-C7F8-294A-6A4D-0DE45FA5B9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05" y="0"/>
            <a:ext cx="5156895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0690D6B-20FC-2618-D039-F241B063022B}"/>
              </a:ext>
            </a:extLst>
          </p:cNvPr>
          <p:cNvSpPr txBox="1"/>
          <p:nvPr/>
        </p:nvSpPr>
        <p:spPr>
          <a:xfrm>
            <a:off x="6324600" y="133350"/>
            <a:ext cx="568642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u="sng" dirty="0"/>
              <a:t>Points scoring</a:t>
            </a:r>
            <a:r>
              <a:rPr lang="en-AU" sz="1400" b="1" dirty="0"/>
              <a:t> </a:t>
            </a:r>
            <a:r>
              <a:rPr lang="en-AU" sz="1400" dirty="0"/>
              <a:t>(if using a paper scoresheet)</a:t>
            </a:r>
          </a:p>
          <a:p>
            <a:endParaRPr lang="en-AU" sz="1400" dirty="0"/>
          </a:p>
          <a:p>
            <a:r>
              <a:rPr lang="en-AU" sz="1400" dirty="0"/>
              <a:t>1 point = dot (.) over the score number for each Free Throw made</a:t>
            </a:r>
          </a:p>
          <a:p>
            <a:r>
              <a:rPr lang="en-AU" sz="1400" dirty="0"/>
              <a:t>2 points = Diagonal line (/) over the score only</a:t>
            </a:r>
          </a:p>
          <a:p>
            <a:r>
              <a:rPr lang="en-AU" sz="1400" dirty="0"/>
              <a:t>3 points = Diagonal line over the score and circling the player number that scored</a:t>
            </a:r>
          </a:p>
          <a:p>
            <a:endParaRPr lang="en-AU" sz="1400" dirty="0"/>
          </a:p>
          <a:p>
            <a:r>
              <a:rPr lang="en-AU" sz="1400" dirty="0"/>
              <a:t>Players number goes next to the total only (</a:t>
            </a:r>
            <a:r>
              <a:rPr lang="en-AU" sz="1400" dirty="0" err="1"/>
              <a:t>eg</a:t>
            </a:r>
            <a:r>
              <a:rPr lang="en-AU" sz="1400" dirty="0"/>
              <a:t> if player is first person to score for their team, place the player number next to “2” for their respective Team A or B column.</a:t>
            </a:r>
          </a:p>
          <a:p>
            <a:endParaRPr lang="en-AU" sz="1400" dirty="0"/>
          </a:p>
          <a:p>
            <a:r>
              <a:rPr lang="en-AU" sz="1400" b="1" u="sng" dirty="0"/>
              <a:t>Fouls</a:t>
            </a:r>
          </a:p>
          <a:p>
            <a:r>
              <a:rPr lang="en-AU" sz="1400" dirty="0"/>
              <a:t>P = Personal Foul </a:t>
            </a:r>
          </a:p>
          <a:p>
            <a:r>
              <a:rPr lang="en-AU" sz="1400" dirty="0"/>
              <a:t>T = Technical Foul</a:t>
            </a:r>
          </a:p>
          <a:p>
            <a:r>
              <a:rPr lang="en-AU" sz="1400" dirty="0"/>
              <a:t>U = Unsportsmanlike Foul</a:t>
            </a:r>
          </a:p>
          <a:p>
            <a:r>
              <a:rPr lang="en-AU" sz="1400" dirty="0"/>
              <a:t>B = Bench Technical Foul*</a:t>
            </a:r>
          </a:p>
          <a:p>
            <a:r>
              <a:rPr lang="en-AU" sz="1400" dirty="0"/>
              <a:t>C = Coach Technical Foul*</a:t>
            </a:r>
          </a:p>
          <a:p>
            <a:r>
              <a:rPr lang="en-AU" sz="1400" dirty="0"/>
              <a:t>F = Fighting Foul (players coming off bench)*</a:t>
            </a:r>
          </a:p>
          <a:p>
            <a:r>
              <a:rPr lang="en-AU" sz="1400" dirty="0"/>
              <a:t>GD = Game Disqualification</a:t>
            </a:r>
          </a:p>
          <a:p>
            <a:endParaRPr lang="en-AU" sz="1400" dirty="0"/>
          </a:p>
          <a:p>
            <a:r>
              <a:rPr lang="en-AU" sz="1400" dirty="0"/>
              <a:t>*These fouls are not team fouls and do not contribute to overall team tally per half/quarter.</a:t>
            </a:r>
          </a:p>
          <a:p>
            <a:endParaRPr lang="en-AU" sz="1400" dirty="0"/>
          </a:p>
          <a:p>
            <a:r>
              <a:rPr lang="en-AU" sz="1400" dirty="0"/>
              <a:t>If there are free throws to be shot this number follows the type of foul, </a:t>
            </a:r>
            <a:r>
              <a:rPr lang="en-AU" sz="1400" dirty="0" err="1"/>
              <a:t>eg</a:t>
            </a:r>
            <a:r>
              <a:rPr lang="en-AU" sz="1400" dirty="0"/>
              <a:t> P2 (for a Personal foul against a shooter being awarded 2 shots)</a:t>
            </a:r>
          </a:p>
          <a:p>
            <a:endParaRPr lang="en-AU" sz="1400" dirty="0"/>
          </a:p>
          <a:p>
            <a:r>
              <a:rPr lang="en-AU" sz="1400" b="1" u="sng" dirty="0"/>
              <a:t>Time Outs</a:t>
            </a:r>
          </a:p>
          <a:p>
            <a:r>
              <a:rPr lang="en-AU" sz="1400" dirty="0"/>
              <a:t>Enter the minute of the period that the timeout was taken.</a:t>
            </a:r>
          </a:p>
          <a:p>
            <a:r>
              <a:rPr lang="en-AU" sz="1400" dirty="0"/>
              <a:t>Any unused time outs place an = in the box/es.</a:t>
            </a:r>
          </a:p>
          <a:p>
            <a:endParaRPr lang="en-AU" b="1" u="sng" dirty="0"/>
          </a:p>
          <a:p>
            <a:endParaRPr lang="en-AU" b="1" u="sng" dirty="0"/>
          </a:p>
        </p:txBody>
      </p:sp>
    </p:spTree>
    <p:extLst>
      <p:ext uri="{BB962C8B-B14F-4D97-AF65-F5344CB8AC3E}">
        <p14:creationId xmlns:p14="http://schemas.microsoft.com/office/powerpoint/2010/main" val="145798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DDF1B-1521-2EA6-2EF5-8C79CF128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Using “Basketball Connect” to score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DBC3BB-5DB3-1C7B-9216-25D9B1D4FD0E}"/>
              </a:ext>
            </a:extLst>
          </p:cNvPr>
          <p:cNvSpPr txBox="1"/>
          <p:nvPr/>
        </p:nvSpPr>
        <p:spPr>
          <a:xfrm>
            <a:off x="931653" y="2458528"/>
            <a:ext cx="1041208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Basketball NSW are switching to the NEW Basketball Connect system for </a:t>
            </a:r>
            <a:r>
              <a:rPr lang="en-AU" dirty="0" err="1"/>
              <a:t>ipad</a:t>
            </a:r>
            <a:r>
              <a:rPr lang="en-AU" dirty="0"/>
              <a:t> game scoring in 2025.</a:t>
            </a:r>
          </a:p>
          <a:p>
            <a:endParaRPr lang="en-AU" dirty="0"/>
          </a:p>
          <a:p>
            <a:r>
              <a:rPr lang="en-AU" dirty="0"/>
              <a:t>Click forward to the next page to watched the video, or Click the below link to view the latest </a:t>
            </a:r>
            <a:r>
              <a:rPr lang="en-AU" b="1" dirty="0"/>
              <a:t>Basketball Connect </a:t>
            </a:r>
            <a:r>
              <a:rPr lang="en-AU" dirty="0"/>
              <a:t>demonstration video:</a:t>
            </a:r>
          </a:p>
          <a:p>
            <a:endParaRPr lang="en-AU" dirty="0"/>
          </a:p>
          <a:p>
            <a:r>
              <a:rPr lang="en-AU" sz="1800" u="sng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https://www.youtube.com/watch?v=6_GMY5kO0-g&amp;t=2s</a:t>
            </a:r>
            <a:endParaRPr lang="en-AU" sz="1800" u="sng" dirty="0">
              <a:solidFill>
                <a:srgbClr val="0000FF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AU" dirty="0">
              <a:solidFill>
                <a:srgbClr val="0000FF"/>
              </a:solidFill>
              <a:latin typeface="Aptos" panose="020B0004020202020204" pitchFamily="34" charset="0"/>
            </a:endParaRPr>
          </a:p>
          <a:p>
            <a:endParaRPr lang="en-AU" dirty="0">
              <a:latin typeface="Aptos" panose="020B0004020202020204" pitchFamily="34" charset="0"/>
            </a:endParaRPr>
          </a:p>
          <a:p>
            <a:r>
              <a:rPr lang="en-AU" dirty="0">
                <a:latin typeface="Aptos" panose="020B0004020202020204" pitchFamily="34" charset="0"/>
              </a:rPr>
              <a:t>If you would like to be added to a waitlist for further training, in early 2025, please email Joanne on </a:t>
            </a:r>
            <a:r>
              <a:rPr lang="en-AU" u="sng" dirty="0">
                <a:solidFill>
                  <a:schemeClr val="accent3">
                    <a:lumMod val="75000"/>
                  </a:schemeClr>
                </a:solidFill>
                <a:latin typeface="Aptos" panose="020B00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participation@suthrelandbasketball.net.au</a:t>
            </a:r>
            <a:r>
              <a:rPr lang="en-AU" u="sng" dirty="0">
                <a:solidFill>
                  <a:schemeClr val="accent3">
                    <a:lumMod val="75000"/>
                  </a:schemeClr>
                </a:solidFill>
                <a:latin typeface="Aptos" panose="020B0004020202020204" pitchFamily="34" charset="0"/>
              </a:rPr>
              <a:t>.</a:t>
            </a:r>
            <a:r>
              <a:rPr lang="en-AU" dirty="0">
                <a:latin typeface="Aptos" panose="020B0004020202020204" pitchFamily="34" charset="0"/>
              </a:rPr>
              <a:t> We will contact you once more training options are available.</a:t>
            </a:r>
            <a:endParaRPr lang="en-AU" u="sng" dirty="0">
              <a:solidFill>
                <a:schemeClr val="accent3">
                  <a:lumMod val="75000"/>
                </a:schemeClr>
              </a:solidFill>
              <a:latin typeface="Aptos" panose="020B0004020202020204" pitchFamily="34" charset="0"/>
            </a:endParaRPr>
          </a:p>
          <a:p>
            <a:endParaRPr lang="en-AU" u="sng" dirty="0">
              <a:solidFill>
                <a:srgbClr val="0000FF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866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752AA-F796-85E4-C24A-C911C6CC6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3" name="Online Media 2" title="Using Basketball Connect to Score a Match">
            <a:hlinkClick r:id="" action="ppaction://media"/>
            <a:extLst>
              <a:ext uri="{FF2B5EF4-FFF2-40B4-BE49-F238E27FC236}">
                <a16:creationId xmlns:a16="http://schemas.microsoft.com/office/drawing/2014/main" id="{033B8AE1-3FA4-117E-7275-DE2B7061C56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88" y="0"/>
            <a:ext cx="12138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83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01958-6843-FB11-64D9-5EA6B4DF3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939" y="209550"/>
            <a:ext cx="3469793" cy="937763"/>
          </a:xfrm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Time/Visuals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9F827-F58A-B1E4-F52F-6E42FD873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90" y="888161"/>
            <a:ext cx="10668000" cy="4701756"/>
          </a:xfrm>
        </p:spPr>
        <p:txBody>
          <a:bodyPr>
            <a:noAutofit/>
          </a:bodyPr>
          <a:lstStyle/>
          <a:p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Accurate operation of game clock, entering correct scores and team fouls and used time outs for each period</a:t>
            </a:r>
          </a:p>
          <a:p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Timing is always the priority</a:t>
            </a:r>
          </a:p>
          <a:p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and 1 ½ minute sirens before 1st and 3rd quarters.  30 second siren before the start of the 2nd and 4th quarters</a:t>
            </a:r>
          </a:p>
          <a:p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the game time when the warmup/interval of play has expired</a:t>
            </a:r>
          </a:p>
          <a:p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the interval of play when the period has ended</a:t>
            </a:r>
          </a:p>
          <a:p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A on the scoresheet/tablet will be shown as LIGHT or TEAM A on scoreboard.  </a:t>
            </a:r>
          </a:p>
          <a:p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B will be DARK or TEAM B on scoresheet and scoreboard.</a:t>
            </a:r>
          </a:p>
          <a:p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game clock when ball is legally tapped on opening jump ball or when ball touches a player on the court from out of bounds or missed FT.</a:t>
            </a:r>
          </a:p>
          <a:p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 game clock when referee blows whistle, or after any successful basket in the last 2 minutes of 4th quarter or last 2 minutes of overtime period/s.</a:t>
            </a:r>
          </a:p>
          <a:p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team fouls for each infraction called by the referee up to and including the 5th/8th team foul depending on whether we are playing halves or quarters.  If a game goes to overtime fouls DO NOT reset.</a:t>
            </a:r>
          </a:p>
          <a:p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timeouts.  Give a warning buzzer at 50 seconds and another buzzer at 1 minute.  Enter timeout on board as soon as issued by the referee.</a:t>
            </a:r>
          </a:p>
        </p:txBody>
      </p:sp>
      <p:pic>
        <p:nvPicPr>
          <p:cNvPr id="5" name="Picture 4" descr="A digital scoreboard with numbers and letters&#10;&#10;Description automatically generated">
            <a:extLst>
              <a:ext uri="{FF2B5EF4-FFF2-40B4-BE49-F238E27FC236}">
                <a16:creationId xmlns:a16="http://schemas.microsoft.com/office/drawing/2014/main" id="{A6F3E62D-8097-D893-18A6-F32F54B17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4512" y="2214591"/>
            <a:ext cx="2449184" cy="1632789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63BD6DFA-5C52-3446-9E26-C2F90EB228F9}"/>
              </a:ext>
            </a:extLst>
          </p:cNvPr>
          <p:cNvGrpSpPr/>
          <p:nvPr/>
        </p:nvGrpSpPr>
        <p:grpSpPr>
          <a:xfrm>
            <a:off x="330614" y="364189"/>
            <a:ext cx="3370118" cy="523971"/>
            <a:chOff x="0" y="32667"/>
            <a:chExt cx="6858000" cy="1031354"/>
          </a:xfrm>
          <a:solidFill>
            <a:srgbClr val="8CCC85"/>
          </a:solidFill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0FD4C356-D0CE-90B0-B119-049807D3D907}"/>
                </a:ext>
              </a:extLst>
            </p:cNvPr>
            <p:cNvSpPr/>
            <p:nvPr/>
          </p:nvSpPr>
          <p:spPr>
            <a:xfrm>
              <a:off x="0" y="32667"/>
              <a:ext cx="6858000" cy="1031354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7" name="Rectangle: Rounded Corners 4">
              <a:extLst>
                <a:ext uri="{FF2B5EF4-FFF2-40B4-BE49-F238E27FC236}">
                  <a16:creationId xmlns:a16="http://schemas.microsoft.com/office/drawing/2014/main" id="{3DCBA081-7FF8-6F6F-A8D3-47152BE0EA20}"/>
                </a:ext>
              </a:extLst>
            </p:cNvPr>
            <p:cNvSpPr txBox="1"/>
            <p:nvPr/>
          </p:nvSpPr>
          <p:spPr>
            <a:xfrm>
              <a:off x="50347" y="90123"/>
              <a:ext cx="6757307" cy="9306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2000" b="1" kern="1200" dirty="0"/>
                <a:t>Time / Visuals Operator</a:t>
              </a:r>
              <a:endParaRPr lang="en-US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91439271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1256</Words>
  <Application>Microsoft Office PowerPoint</Application>
  <PresentationFormat>Widescreen</PresentationFormat>
  <Paragraphs>111</Paragraphs>
  <Slides>14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PebbleVTI</vt:lpstr>
      <vt:lpstr>Level 1 Scoretable Course</vt:lpstr>
      <vt:lpstr>Introduction</vt:lpstr>
      <vt:lpstr>4 Roles/Positions</vt:lpstr>
      <vt:lpstr>PowerPoint Presentation</vt:lpstr>
      <vt:lpstr>Scorer </vt:lpstr>
      <vt:lpstr>PowerPoint Presentation</vt:lpstr>
      <vt:lpstr>Using “Basketball Connect” to score</vt:lpstr>
      <vt:lpstr>PowerPoint Presentation</vt:lpstr>
      <vt:lpstr>Time/Visuals Operator</vt:lpstr>
      <vt:lpstr>Possession Arrow</vt:lpstr>
      <vt:lpstr>PowerPoint Presentation</vt:lpstr>
      <vt:lpstr>Shot clock - Stop &amp; Reset: </vt:lpstr>
      <vt:lpstr>Shot clock - Stop &amp; Hold (not reset):</vt:lpstr>
      <vt:lpstr>“Practice makes Perfect”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 1 Scoretable Course</dc:title>
  <dc:creator>Michael Bills</dc:creator>
  <cp:lastModifiedBy>Participation Officer</cp:lastModifiedBy>
  <cp:revision>17</cp:revision>
  <cp:lastPrinted>2024-10-28T05:04:15Z</cp:lastPrinted>
  <dcterms:created xsi:type="dcterms:W3CDTF">2023-11-16T23:50:48Z</dcterms:created>
  <dcterms:modified xsi:type="dcterms:W3CDTF">2024-12-08T23:06:23Z</dcterms:modified>
</cp:coreProperties>
</file>