
<file path=[Content_Types].xml><?xml version="1.0" encoding="utf-8"?>
<Types xmlns="http://schemas.openxmlformats.org/package/2006/content-types">
  <Default Extension="crdownload" ContentType="image/jpeg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9" r:id="rId8"/>
    <p:sldId id="271" r:id="rId9"/>
    <p:sldId id="263" r:id="rId10"/>
    <p:sldId id="259" r:id="rId11"/>
    <p:sldId id="264" r:id="rId12"/>
    <p:sldId id="266" r:id="rId13"/>
    <p:sldId id="267" r:id="rId14"/>
    <p:sldId id="270" r:id="rId15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FB0"/>
    <a:srgbClr val="8CCC85"/>
    <a:srgbClr val="C2D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814A7-1BD5-4ED0-BE60-C6BBB956CF7F}" v="4" dt="2024-12-02T03:06:15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70E17-EC0C-49EE-B5A1-FA48AE1C39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F4C39-225A-479B-AEB5-262251B02F23}">
      <dgm:prSet/>
      <dgm:spPr/>
      <dgm:t>
        <a:bodyPr/>
        <a:lstStyle/>
        <a:p>
          <a:r>
            <a:rPr lang="en-AU" dirty="0"/>
            <a:t>Chairperson</a:t>
          </a:r>
          <a:endParaRPr lang="en-US" dirty="0"/>
        </a:p>
      </dgm:t>
    </dgm:pt>
    <dgm:pt modelId="{6D244C52-018A-4A09-8F78-314D160115E7}" type="parTrans" cxnId="{820F9122-17F3-43C9-8197-6B3067E2F414}">
      <dgm:prSet/>
      <dgm:spPr/>
      <dgm:t>
        <a:bodyPr/>
        <a:lstStyle/>
        <a:p>
          <a:endParaRPr lang="en-US"/>
        </a:p>
      </dgm:t>
    </dgm:pt>
    <dgm:pt modelId="{694C3634-24B1-4BCD-8514-8B0F48BACCF9}" type="sibTrans" cxnId="{820F9122-17F3-43C9-8197-6B3067E2F414}">
      <dgm:prSet/>
      <dgm:spPr/>
      <dgm:t>
        <a:bodyPr/>
        <a:lstStyle/>
        <a:p>
          <a:endParaRPr lang="en-US"/>
        </a:p>
      </dgm:t>
    </dgm:pt>
    <dgm:pt modelId="{288E1FEA-8DAD-4608-B6D6-9F856487E382}">
      <dgm:prSet/>
      <dgm:spPr>
        <a:solidFill>
          <a:srgbClr val="C2DB6E"/>
        </a:solidFill>
      </dgm:spPr>
      <dgm:t>
        <a:bodyPr/>
        <a:lstStyle/>
        <a:p>
          <a:r>
            <a:rPr lang="en-AU"/>
            <a:t>Scorer</a:t>
          </a:r>
          <a:endParaRPr lang="en-US"/>
        </a:p>
      </dgm:t>
    </dgm:pt>
    <dgm:pt modelId="{A7CDE02E-8D22-46B0-920A-EDD5AE7FBD53}" type="parTrans" cxnId="{E40D0B04-74E3-4DB3-A539-D37E85831552}">
      <dgm:prSet/>
      <dgm:spPr/>
      <dgm:t>
        <a:bodyPr/>
        <a:lstStyle/>
        <a:p>
          <a:endParaRPr lang="en-US"/>
        </a:p>
      </dgm:t>
    </dgm:pt>
    <dgm:pt modelId="{D50F46CC-EDF5-4D7A-A116-E0FC237CA78C}" type="sibTrans" cxnId="{E40D0B04-74E3-4DB3-A539-D37E85831552}">
      <dgm:prSet/>
      <dgm:spPr/>
      <dgm:t>
        <a:bodyPr/>
        <a:lstStyle/>
        <a:p>
          <a:endParaRPr lang="en-US"/>
        </a:p>
      </dgm:t>
    </dgm:pt>
    <dgm:pt modelId="{19180FF4-D653-42BE-BB69-67164CCA1EB2}">
      <dgm:prSet/>
      <dgm:spPr>
        <a:solidFill>
          <a:srgbClr val="8CCC85"/>
        </a:solidFill>
      </dgm:spPr>
      <dgm:t>
        <a:bodyPr/>
        <a:lstStyle/>
        <a:p>
          <a:r>
            <a:rPr lang="en-AU" dirty="0"/>
            <a:t>Time/Visuals</a:t>
          </a:r>
          <a:endParaRPr lang="en-US" dirty="0"/>
        </a:p>
      </dgm:t>
    </dgm:pt>
    <dgm:pt modelId="{5F75E92C-DBA7-48FE-A8DA-AC0B4AC45740}" type="parTrans" cxnId="{F3EF955A-D5EA-4242-A351-8066F7208D3E}">
      <dgm:prSet/>
      <dgm:spPr/>
      <dgm:t>
        <a:bodyPr/>
        <a:lstStyle/>
        <a:p>
          <a:endParaRPr lang="en-US"/>
        </a:p>
      </dgm:t>
    </dgm:pt>
    <dgm:pt modelId="{7A4DA741-8ACE-4BE1-AB97-DE05A0ED962F}" type="sibTrans" cxnId="{F3EF955A-D5EA-4242-A351-8066F7208D3E}">
      <dgm:prSet/>
      <dgm:spPr/>
      <dgm:t>
        <a:bodyPr/>
        <a:lstStyle/>
        <a:p>
          <a:endParaRPr lang="en-US"/>
        </a:p>
      </dgm:t>
    </dgm:pt>
    <dgm:pt modelId="{29860B86-216A-4491-BC13-532544CC3FA4}">
      <dgm:prSet/>
      <dgm:spPr>
        <a:solidFill>
          <a:srgbClr val="9BBFB0"/>
        </a:solidFill>
      </dgm:spPr>
      <dgm:t>
        <a:bodyPr/>
        <a:lstStyle/>
        <a:p>
          <a:r>
            <a:rPr lang="en-AU" dirty="0"/>
            <a:t>24 second operator</a:t>
          </a:r>
          <a:endParaRPr lang="en-US" dirty="0"/>
        </a:p>
      </dgm:t>
    </dgm:pt>
    <dgm:pt modelId="{01669DDD-B9B0-470F-A551-40E0F068E725}" type="parTrans" cxnId="{5DEA28AC-9229-415B-85A3-D5993DD17CD5}">
      <dgm:prSet/>
      <dgm:spPr/>
      <dgm:t>
        <a:bodyPr/>
        <a:lstStyle/>
        <a:p>
          <a:endParaRPr lang="en-US"/>
        </a:p>
      </dgm:t>
    </dgm:pt>
    <dgm:pt modelId="{0AD89C3D-74BE-42F6-A535-882A3BC57B7A}" type="sibTrans" cxnId="{5DEA28AC-9229-415B-85A3-D5993DD17CD5}">
      <dgm:prSet/>
      <dgm:spPr/>
      <dgm:t>
        <a:bodyPr/>
        <a:lstStyle/>
        <a:p>
          <a:endParaRPr lang="en-US"/>
        </a:p>
      </dgm:t>
    </dgm:pt>
    <dgm:pt modelId="{F115DA72-36E8-4EC6-B114-FD81D6349CF2}" type="pres">
      <dgm:prSet presAssocID="{37A70E17-EC0C-49EE-B5A1-FA48AE1C39C4}" presName="linear" presStyleCnt="0">
        <dgm:presLayoutVars>
          <dgm:animLvl val="lvl"/>
          <dgm:resizeHandles val="exact"/>
        </dgm:presLayoutVars>
      </dgm:prSet>
      <dgm:spPr/>
    </dgm:pt>
    <dgm:pt modelId="{3A42BB14-604B-40F2-91CA-0F749F823315}" type="pres">
      <dgm:prSet presAssocID="{9D3F4C39-225A-479B-AEB5-262251B02F2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0CF4D3-3B57-4144-B5FD-22C4C1513D97}" type="pres">
      <dgm:prSet presAssocID="{694C3634-24B1-4BCD-8514-8B0F48BACCF9}" presName="spacer" presStyleCnt="0"/>
      <dgm:spPr/>
    </dgm:pt>
    <dgm:pt modelId="{8837EC4F-5AA2-44B9-80A3-02D15D9C9355}" type="pres">
      <dgm:prSet presAssocID="{288E1FEA-8DAD-4608-B6D6-9F856487E38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C6344E6-3850-4476-9DDA-B7761CA8F71D}" type="pres">
      <dgm:prSet presAssocID="{D50F46CC-EDF5-4D7A-A116-E0FC237CA78C}" presName="spacer" presStyleCnt="0"/>
      <dgm:spPr/>
    </dgm:pt>
    <dgm:pt modelId="{F2FF1DFC-3C8B-4AB8-976C-3E32D7494DAD}" type="pres">
      <dgm:prSet presAssocID="{19180FF4-D653-42BE-BB69-67164CCA1E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F924C0-BA6E-4124-BF93-C57F91F171EB}" type="pres">
      <dgm:prSet presAssocID="{7A4DA741-8ACE-4BE1-AB97-DE05A0ED962F}" presName="spacer" presStyleCnt="0"/>
      <dgm:spPr/>
    </dgm:pt>
    <dgm:pt modelId="{C1DD51A0-3930-4CF4-A2F8-FED9A4FEB3A3}" type="pres">
      <dgm:prSet presAssocID="{29860B86-216A-4491-BC13-532544CC3F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0D0B04-74E3-4DB3-A539-D37E85831552}" srcId="{37A70E17-EC0C-49EE-B5A1-FA48AE1C39C4}" destId="{288E1FEA-8DAD-4608-B6D6-9F856487E382}" srcOrd="1" destOrd="0" parTransId="{A7CDE02E-8D22-46B0-920A-EDD5AE7FBD53}" sibTransId="{D50F46CC-EDF5-4D7A-A116-E0FC237CA78C}"/>
    <dgm:cxn modelId="{820F9122-17F3-43C9-8197-6B3067E2F414}" srcId="{37A70E17-EC0C-49EE-B5A1-FA48AE1C39C4}" destId="{9D3F4C39-225A-479B-AEB5-262251B02F23}" srcOrd="0" destOrd="0" parTransId="{6D244C52-018A-4A09-8F78-314D160115E7}" sibTransId="{694C3634-24B1-4BCD-8514-8B0F48BACCF9}"/>
    <dgm:cxn modelId="{38F78B25-CB4D-4EFD-A886-768972F2023F}" type="presOf" srcId="{29860B86-216A-4491-BC13-532544CC3FA4}" destId="{C1DD51A0-3930-4CF4-A2F8-FED9A4FEB3A3}" srcOrd="0" destOrd="0" presId="urn:microsoft.com/office/officeart/2005/8/layout/vList2"/>
    <dgm:cxn modelId="{47CA3162-F0EF-454A-8B87-784B4E9EF838}" type="presOf" srcId="{9D3F4C39-225A-479B-AEB5-262251B02F23}" destId="{3A42BB14-604B-40F2-91CA-0F749F823315}" srcOrd="0" destOrd="0" presId="urn:microsoft.com/office/officeart/2005/8/layout/vList2"/>
    <dgm:cxn modelId="{CD23E670-E37C-4B85-96DC-77ED3538BE02}" type="presOf" srcId="{288E1FEA-8DAD-4608-B6D6-9F856487E382}" destId="{8837EC4F-5AA2-44B9-80A3-02D15D9C9355}" srcOrd="0" destOrd="0" presId="urn:microsoft.com/office/officeart/2005/8/layout/vList2"/>
    <dgm:cxn modelId="{F3EF955A-D5EA-4242-A351-8066F7208D3E}" srcId="{37A70E17-EC0C-49EE-B5A1-FA48AE1C39C4}" destId="{19180FF4-D653-42BE-BB69-67164CCA1EB2}" srcOrd="2" destOrd="0" parTransId="{5F75E92C-DBA7-48FE-A8DA-AC0B4AC45740}" sibTransId="{7A4DA741-8ACE-4BE1-AB97-DE05A0ED962F}"/>
    <dgm:cxn modelId="{92A3A89B-CDBB-44AE-9C78-8BAFA2C97BF9}" type="presOf" srcId="{19180FF4-D653-42BE-BB69-67164CCA1EB2}" destId="{F2FF1DFC-3C8B-4AB8-976C-3E32D7494DAD}" srcOrd="0" destOrd="0" presId="urn:microsoft.com/office/officeart/2005/8/layout/vList2"/>
    <dgm:cxn modelId="{5DEA28AC-9229-415B-85A3-D5993DD17CD5}" srcId="{37A70E17-EC0C-49EE-B5A1-FA48AE1C39C4}" destId="{29860B86-216A-4491-BC13-532544CC3FA4}" srcOrd="3" destOrd="0" parTransId="{01669DDD-B9B0-470F-A551-40E0F068E725}" sibTransId="{0AD89C3D-74BE-42F6-A535-882A3BC57B7A}"/>
    <dgm:cxn modelId="{D97511B8-CB71-401C-8970-70C14BBB19AB}" type="presOf" srcId="{37A70E17-EC0C-49EE-B5A1-FA48AE1C39C4}" destId="{F115DA72-36E8-4EC6-B114-FD81D6349CF2}" srcOrd="0" destOrd="0" presId="urn:microsoft.com/office/officeart/2005/8/layout/vList2"/>
    <dgm:cxn modelId="{A5EB1FE1-EA65-4175-8ADC-22472BA56FC3}" type="presParOf" srcId="{F115DA72-36E8-4EC6-B114-FD81D6349CF2}" destId="{3A42BB14-604B-40F2-91CA-0F749F823315}" srcOrd="0" destOrd="0" presId="urn:microsoft.com/office/officeart/2005/8/layout/vList2"/>
    <dgm:cxn modelId="{C18D461D-E05E-413A-924E-B961B78FC7B4}" type="presParOf" srcId="{F115DA72-36E8-4EC6-B114-FD81D6349CF2}" destId="{7A0CF4D3-3B57-4144-B5FD-22C4C1513D97}" srcOrd="1" destOrd="0" presId="urn:microsoft.com/office/officeart/2005/8/layout/vList2"/>
    <dgm:cxn modelId="{5BE08B5B-77AC-4317-9D0F-0AD04A188AC0}" type="presParOf" srcId="{F115DA72-36E8-4EC6-B114-FD81D6349CF2}" destId="{8837EC4F-5AA2-44B9-80A3-02D15D9C9355}" srcOrd="2" destOrd="0" presId="urn:microsoft.com/office/officeart/2005/8/layout/vList2"/>
    <dgm:cxn modelId="{D7018A1F-502C-40D4-972E-492EF8A900AE}" type="presParOf" srcId="{F115DA72-36E8-4EC6-B114-FD81D6349CF2}" destId="{5C6344E6-3850-4476-9DDA-B7761CA8F71D}" srcOrd="3" destOrd="0" presId="urn:microsoft.com/office/officeart/2005/8/layout/vList2"/>
    <dgm:cxn modelId="{67C79210-0955-4FF3-AF1A-A763D448F7EB}" type="presParOf" srcId="{F115DA72-36E8-4EC6-B114-FD81D6349CF2}" destId="{F2FF1DFC-3C8B-4AB8-976C-3E32D7494DAD}" srcOrd="4" destOrd="0" presId="urn:microsoft.com/office/officeart/2005/8/layout/vList2"/>
    <dgm:cxn modelId="{BF7088D9-4754-4514-AB17-EB860FCA36E2}" type="presParOf" srcId="{F115DA72-36E8-4EC6-B114-FD81D6349CF2}" destId="{72F924C0-BA6E-4124-BF93-C57F91F171EB}" srcOrd="5" destOrd="0" presId="urn:microsoft.com/office/officeart/2005/8/layout/vList2"/>
    <dgm:cxn modelId="{F09639FA-6FC5-4DFB-86CB-6D9ABA0C2B8F}" type="presParOf" srcId="{F115DA72-36E8-4EC6-B114-FD81D6349CF2}" destId="{C1DD51A0-3930-4CF4-A2F8-FED9A4FEB3A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2BB14-604B-40F2-91CA-0F749F823315}">
      <dsp:nvSpPr>
        <dsp:cNvPr id="0" name=""/>
        <dsp:cNvSpPr/>
      </dsp:nvSpPr>
      <dsp:spPr>
        <a:xfrm>
          <a:off x="0" y="32667"/>
          <a:ext cx="6858000" cy="10313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300" kern="1200" dirty="0"/>
            <a:t>Chairperson</a:t>
          </a:r>
          <a:endParaRPr lang="en-US" sz="4300" kern="1200" dirty="0"/>
        </a:p>
      </dsp:txBody>
      <dsp:txXfrm>
        <a:off x="50347" y="83014"/>
        <a:ext cx="6757306" cy="930660"/>
      </dsp:txXfrm>
    </dsp:sp>
    <dsp:sp modelId="{8837EC4F-5AA2-44B9-80A3-02D15D9C9355}">
      <dsp:nvSpPr>
        <dsp:cNvPr id="0" name=""/>
        <dsp:cNvSpPr/>
      </dsp:nvSpPr>
      <dsp:spPr>
        <a:xfrm>
          <a:off x="0" y="1187862"/>
          <a:ext cx="6858000" cy="1031354"/>
        </a:xfrm>
        <a:prstGeom prst="roundRect">
          <a:avLst/>
        </a:prstGeom>
        <a:solidFill>
          <a:srgbClr val="C2DB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300" kern="1200"/>
            <a:t>Scorer</a:t>
          </a:r>
          <a:endParaRPr lang="en-US" sz="4300" kern="1200"/>
        </a:p>
      </dsp:txBody>
      <dsp:txXfrm>
        <a:off x="50347" y="1238209"/>
        <a:ext cx="6757306" cy="930660"/>
      </dsp:txXfrm>
    </dsp:sp>
    <dsp:sp modelId="{F2FF1DFC-3C8B-4AB8-976C-3E32D7494DAD}">
      <dsp:nvSpPr>
        <dsp:cNvPr id="0" name=""/>
        <dsp:cNvSpPr/>
      </dsp:nvSpPr>
      <dsp:spPr>
        <a:xfrm>
          <a:off x="0" y="2343057"/>
          <a:ext cx="6858000" cy="1031354"/>
        </a:xfrm>
        <a:prstGeom prst="roundRect">
          <a:avLst/>
        </a:prstGeom>
        <a:solidFill>
          <a:srgbClr val="8CCC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300" kern="1200" dirty="0"/>
            <a:t>Time/Visuals</a:t>
          </a:r>
          <a:endParaRPr lang="en-US" sz="4300" kern="1200" dirty="0"/>
        </a:p>
      </dsp:txBody>
      <dsp:txXfrm>
        <a:off x="50347" y="2393404"/>
        <a:ext cx="6757306" cy="930660"/>
      </dsp:txXfrm>
    </dsp:sp>
    <dsp:sp modelId="{C1DD51A0-3930-4CF4-A2F8-FED9A4FEB3A3}">
      <dsp:nvSpPr>
        <dsp:cNvPr id="0" name=""/>
        <dsp:cNvSpPr/>
      </dsp:nvSpPr>
      <dsp:spPr>
        <a:xfrm>
          <a:off x="0" y="3498252"/>
          <a:ext cx="6858000" cy="1031354"/>
        </a:xfrm>
        <a:prstGeom prst="roundRect">
          <a:avLst/>
        </a:prstGeom>
        <a:solidFill>
          <a:srgbClr val="9BBFB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300" kern="1200" dirty="0"/>
            <a:t>24 second operator</a:t>
          </a:r>
          <a:endParaRPr lang="en-US" sz="4300" kern="1200" dirty="0"/>
        </a:p>
      </dsp:txBody>
      <dsp:txXfrm>
        <a:off x="50347" y="3548599"/>
        <a:ext cx="6757306" cy="93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4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3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5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01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crdownload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articipation@sutherlandbasketball.net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rticipation@suthrelandbasketball.net.au" TargetMode="External"/><Relationship Id="rId2" Type="http://schemas.openxmlformats.org/officeDocument/2006/relationships/hyperlink" Target="https://www.youtube.com/watch?v=6_GMY5kO0-g&amp;t=2s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6_GMY5kO0-g?start=2&amp;feature=oembe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BD7B3-0C8C-30EB-D054-342154756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6023" y="2159577"/>
            <a:ext cx="4433977" cy="2426210"/>
          </a:xfrm>
        </p:spPr>
        <p:txBody>
          <a:bodyPr>
            <a:normAutofit/>
          </a:bodyPr>
          <a:lstStyle/>
          <a:p>
            <a:pPr algn="l"/>
            <a:r>
              <a:rPr lang="en-AU" sz="4400" dirty="0"/>
              <a:t>Level 1 </a:t>
            </a:r>
            <a:r>
              <a:rPr lang="en-AU" sz="4400" dirty="0" err="1"/>
              <a:t>Scoretable</a:t>
            </a:r>
            <a:r>
              <a:rPr lang="en-AU" sz="4400" dirty="0"/>
              <a:t> Course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29E708-BB6B-B7A6-9214-99050096A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457200"/>
            <a:ext cx="72199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ack rectangular sign with red lights&#10;&#10;Description automatically generated">
            <a:extLst>
              <a:ext uri="{FF2B5EF4-FFF2-40B4-BE49-F238E27FC236}">
                <a16:creationId xmlns:a16="http://schemas.microsoft.com/office/drawing/2014/main" id="{8C8C631B-1BCD-82C6-BED9-9011E26C2A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1" r="28183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FBED2-41BB-3A09-287C-A736253D5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10890"/>
            <a:ext cx="5334000" cy="560717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en-AU" sz="2600" dirty="0"/>
              <a:t>Points in the direction of play of the next team entitled to possession when a jump ball situation occurs.</a:t>
            </a:r>
          </a:p>
          <a:p>
            <a:pPr>
              <a:lnSpc>
                <a:spcPct val="115000"/>
              </a:lnSpc>
            </a:pPr>
            <a:r>
              <a:rPr lang="en-AU" sz="2600" dirty="0"/>
              <a:t>Team that </a:t>
            </a:r>
            <a:r>
              <a:rPr lang="en-AU" sz="2600" b="1" dirty="0"/>
              <a:t>DOES NOT </a:t>
            </a:r>
            <a:r>
              <a:rPr lang="en-AU" sz="2600" dirty="0"/>
              <a:t>gain control of the live ball after the jump ball is entitled to the first alternating possession.</a:t>
            </a:r>
          </a:p>
          <a:p>
            <a:pPr>
              <a:lnSpc>
                <a:spcPct val="115000"/>
              </a:lnSpc>
            </a:pPr>
            <a:r>
              <a:rPr lang="en-AU" sz="2600" dirty="0"/>
              <a:t>At the end of the second quarter (half time) the arrow will be changed in front of the referees to reflect the change of baskets for the second half.</a:t>
            </a:r>
          </a:p>
          <a:p>
            <a:pPr>
              <a:lnSpc>
                <a:spcPct val="115000"/>
              </a:lnSpc>
            </a:pPr>
            <a:r>
              <a:rPr lang="en-AU" sz="2600" dirty="0"/>
              <a:t>The arrow is changed after the ball has been thrown in following a jump ball situation or if the team with possession violates.</a:t>
            </a:r>
          </a:p>
          <a:p>
            <a:pPr>
              <a:lnSpc>
                <a:spcPct val="115000"/>
              </a:lnSpc>
            </a:pPr>
            <a:r>
              <a:rPr lang="en-AU" sz="2600" dirty="0"/>
              <a:t>If a foul is called before the ball is inbounded the arrow </a:t>
            </a:r>
            <a:r>
              <a:rPr lang="en-AU" sz="2600" b="1" dirty="0"/>
              <a:t>DOES NOT </a:t>
            </a:r>
            <a:r>
              <a:rPr lang="en-AU" sz="2600" dirty="0"/>
              <a:t>change</a:t>
            </a:r>
          </a:p>
          <a:p>
            <a:pPr>
              <a:lnSpc>
                <a:spcPct val="115000"/>
              </a:lnSpc>
            </a:pPr>
            <a:endParaRPr lang="en-AU" sz="1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24520-6E08-C554-768D-E50F27DE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-92015"/>
            <a:ext cx="5334000" cy="1187570"/>
          </a:xfrm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Possession Arrow</a:t>
            </a:r>
          </a:p>
        </p:txBody>
      </p:sp>
    </p:spTree>
    <p:extLst>
      <p:ext uri="{BB962C8B-B14F-4D97-AF65-F5344CB8AC3E}">
        <p14:creationId xmlns:p14="http://schemas.microsoft.com/office/powerpoint/2010/main" val="266247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 digital clock with numbers and letters&#10;&#10;Description automatically generated">
            <a:extLst>
              <a:ext uri="{FF2B5EF4-FFF2-40B4-BE49-F238E27FC236}">
                <a16:creationId xmlns:a16="http://schemas.microsoft.com/office/drawing/2014/main" id="{E6EDB2E1-8A51-E65A-931B-4FF22F3D6F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" r="-1" b="-1"/>
          <a:stretch/>
        </p:blipFill>
        <p:spPr>
          <a:xfrm>
            <a:off x="5599980" y="181448"/>
            <a:ext cx="5564038" cy="4281859"/>
          </a:xfrm>
          <a:custGeom>
            <a:avLst/>
            <a:gdLst/>
            <a:ahLst/>
            <a:cxnLst/>
            <a:rect l="l" t="t" r="r" b="b"/>
            <a:pathLst>
              <a:path w="6927272" h="5330949">
                <a:moveTo>
                  <a:pt x="0" y="0"/>
                </a:moveTo>
                <a:lnTo>
                  <a:pt x="6927272" y="0"/>
                </a:lnTo>
                <a:lnTo>
                  <a:pt x="6927272" y="3912793"/>
                </a:lnTo>
                <a:lnTo>
                  <a:pt x="6884989" y="4002742"/>
                </a:lnTo>
                <a:cubicBezTo>
                  <a:pt x="6799406" y="4174873"/>
                  <a:pt x="6702812" y="4339578"/>
                  <a:pt x="6592028" y="4494163"/>
                </a:cubicBezTo>
                <a:cubicBezTo>
                  <a:pt x="5802121" y="5596640"/>
                  <a:pt x="4821632" y="5380883"/>
                  <a:pt x="3742808" y="5122218"/>
                </a:cubicBezTo>
                <a:cubicBezTo>
                  <a:pt x="2131653" y="4735722"/>
                  <a:pt x="759367" y="4191689"/>
                  <a:pt x="326623" y="2148182"/>
                </a:cubicBezTo>
                <a:cubicBezTo>
                  <a:pt x="186907" y="1488770"/>
                  <a:pt x="67840" y="834043"/>
                  <a:pt x="13721" y="201231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B04DA9-FD05-874C-96A5-0B881D7A3C40}"/>
              </a:ext>
            </a:extLst>
          </p:cNvPr>
          <p:cNvSpPr txBox="1"/>
          <p:nvPr/>
        </p:nvSpPr>
        <p:spPr>
          <a:xfrm>
            <a:off x="598098" y="2754348"/>
            <a:ext cx="55640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Have fingers near switch/buttons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On unsuccessful shot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STOP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 24 clock as soon as ball touches the 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Reset once a team gains possession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B23A6F-120E-0767-6545-8C1333BD0727}"/>
              </a:ext>
            </a:extLst>
          </p:cNvPr>
          <p:cNvGrpSpPr/>
          <p:nvPr/>
        </p:nvGrpSpPr>
        <p:grpSpPr>
          <a:xfrm>
            <a:off x="598098" y="1828800"/>
            <a:ext cx="4689894" cy="527351"/>
            <a:chOff x="0" y="32667"/>
            <a:chExt cx="6858000" cy="1031354"/>
          </a:xfrm>
          <a:solidFill>
            <a:srgbClr val="8CCC85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167E0A3-3A25-55BB-29A7-E69313A36C66}"/>
                </a:ext>
              </a:extLst>
            </p:cNvPr>
            <p:cNvSpPr/>
            <p:nvPr/>
          </p:nvSpPr>
          <p:spPr>
            <a:xfrm>
              <a:off x="0" y="32667"/>
              <a:ext cx="6858000" cy="10313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B1800A51-FC31-41A7-A781-82EAA397202D}"/>
                </a:ext>
              </a:extLst>
            </p:cNvPr>
            <p:cNvSpPr txBox="1"/>
            <p:nvPr/>
          </p:nvSpPr>
          <p:spPr>
            <a:xfrm>
              <a:off x="50346" y="83013"/>
              <a:ext cx="6757306" cy="930660"/>
            </a:xfrm>
            <a:prstGeom prst="rect">
              <a:avLst/>
            </a:prstGeom>
            <a:solidFill>
              <a:srgbClr val="9BBFB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200" b="1" dirty="0"/>
                <a:t>24 second Shot Clock</a:t>
              </a:r>
              <a:endParaRPr lang="en-US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46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BB43D-3B85-A9B8-8571-A7B56CCE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032294"/>
          </a:xfrm>
        </p:spPr>
        <p:txBody>
          <a:bodyPr>
            <a:normAutofit/>
          </a:bodyPr>
          <a:lstStyle/>
          <a:p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Shot clock - Stop &amp; Reset: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737B-19C2-DCC7-28AA-AD453C35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63306"/>
            <a:ext cx="10668000" cy="3818083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when a referee blows the whistle for a foul, violation or a </a:t>
            </a:r>
            <a:r>
              <a:rPr lang="en-AU" dirty="0" err="1"/>
              <a:t>jumpball</a:t>
            </a:r>
            <a:r>
              <a:rPr lang="en-AU" dirty="0"/>
              <a:t> resulting in a change of possession.</a:t>
            </a:r>
          </a:p>
          <a:p>
            <a:r>
              <a:rPr lang="en-AU" dirty="0"/>
              <a:t>when an unsuccessful shot hits the ring or the ball lodges between the ring and backboard.</a:t>
            </a:r>
          </a:p>
          <a:p>
            <a:r>
              <a:rPr lang="en-AU" dirty="0"/>
              <a:t>when a shot is successful.</a:t>
            </a:r>
          </a:p>
          <a:p>
            <a:r>
              <a:rPr lang="en-AU" dirty="0"/>
              <a:t>when the game is stopped because of the actions of an opponent of the team in control of the ball.</a:t>
            </a:r>
          </a:p>
        </p:txBody>
      </p:sp>
    </p:spTree>
    <p:extLst>
      <p:ext uri="{BB962C8B-B14F-4D97-AF65-F5344CB8AC3E}">
        <p14:creationId xmlns:p14="http://schemas.microsoft.com/office/powerpoint/2010/main" val="318805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F2DD-01CF-04C7-D5FD-695C28DC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8485517" cy="1170317"/>
          </a:xfrm>
        </p:spPr>
        <p:txBody>
          <a:bodyPr>
            <a:normAutofit/>
          </a:bodyPr>
          <a:lstStyle/>
          <a:p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Shot clock - Stop &amp; Hold (not reset):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042BE-ABD2-0A0E-1765-3D34AEE41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9391291" cy="3818083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when the same team that previously had control is awarded a throw in</a:t>
            </a:r>
          </a:p>
          <a:p>
            <a:r>
              <a:rPr lang="en-AU" dirty="0"/>
              <a:t>after an out of bounds</a:t>
            </a:r>
          </a:p>
          <a:p>
            <a:r>
              <a:rPr lang="en-AU" dirty="0"/>
              <a:t>jump ball results in same team controlling the ball</a:t>
            </a:r>
          </a:p>
          <a:p>
            <a:r>
              <a:rPr lang="en-AU" dirty="0"/>
              <a:t>when a double foul occurs</a:t>
            </a:r>
          </a:p>
          <a:p>
            <a:r>
              <a:rPr lang="en-AU" dirty="0"/>
              <a:t>when a stoppage occurs due to the team in control</a:t>
            </a:r>
          </a:p>
          <a:p>
            <a:r>
              <a:rPr lang="en-AU" dirty="0"/>
              <a:t>for cancelation of equal penalties</a:t>
            </a:r>
          </a:p>
          <a:p>
            <a:r>
              <a:rPr lang="en-AU" dirty="0"/>
              <a:t>when a technical foul is called against the team in control</a:t>
            </a:r>
          </a:p>
        </p:txBody>
      </p:sp>
    </p:spTree>
    <p:extLst>
      <p:ext uri="{BB962C8B-B14F-4D97-AF65-F5344CB8AC3E}">
        <p14:creationId xmlns:p14="http://schemas.microsoft.com/office/powerpoint/2010/main" val="3033281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8E7A42-F2E6-0863-7D71-4DB08BCB1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B803-52B5-B505-8991-085E52CB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8485517" cy="1170317"/>
          </a:xfrm>
        </p:spPr>
        <p:txBody>
          <a:bodyPr>
            <a:normAutofit/>
          </a:bodyPr>
          <a:lstStyle/>
          <a:p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“Practice makes Perfect”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66C7-5784-EE85-2DEA-C346B17B0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9391291" cy="3818083"/>
          </a:xfrm>
        </p:spPr>
        <p:txBody>
          <a:bodyPr>
            <a:normAutofit/>
          </a:bodyPr>
          <a:lstStyle/>
          <a:p>
            <a:r>
              <a:rPr lang="en-AU" sz="1800" dirty="0"/>
              <a:t>If you are not a competent bench scorer, we recommend you jump onto as many of your child’s local competition games and give each “role” a go.  Ask another parent to help/assist, and speak to the referees prior to the game, to ensure they understand that you are learning.</a:t>
            </a:r>
          </a:p>
          <a:p>
            <a:r>
              <a:rPr lang="en-AU" sz="1800" dirty="0"/>
              <a:t>If you would like more training on the new 2025 “Basketball Connect” </a:t>
            </a:r>
            <a:r>
              <a:rPr lang="en-AU" sz="1800" dirty="0" err="1"/>
              <a:t>Ipad</a:t>
            </a:r>
            <a:r>
              <a:rPr lang="en-AU" sz="1800" dirty="0"/>
              <a:t> scoring system, please email Joanne on </a:t>
            </a:r>
            <a:r>
              <a:rPr lang="en-AU" sz="1800" dirty="0">
                <a:hlinkClick r:id="rId2"/>
              </a:rPr>
              <a:t>participation@sutherlandbasketball.net.au</a:t>
            </a:r>
            <a:r>
              <a:rPr lang="en-AU" sz="1800" dirty="0"/>
              <a:t> to be added to the waitlist.</a:t>
            </a:r>
          </a:p>
        </p:txBody>
      </p:sp>
    </p:spTree>
    <p:extLst>
      <p:ext uri="{BB962C8B-B14F-4D97-AF65-F5344CB8AC3E}">
        <p14:creationId xmlns:p14="http://schemas.microsoft.com/office/powerpoint/2010/main" val="212445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5ABB-2593-B02F-FAB3-E287B950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7311"/>
            <a:ext cx="10668000" cy="1524000"/>
          </a:xfrm>
        </p:spPr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0A828-863A-BA60-A9EC-216A58507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55" y="1181478"/>
            <a:ext cx="10668000" cy="50382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The “third team” in a basketball game are the game officials – the referees and the </a:t>
            </a:r>
            <a:r>
              <a:rPr lang="en-AU" dirty="0" err="1">
                <a:solidFill>
                  <a:schemeClr val="tx2">
                    <a:alpha val="70000"/>
                  </a:schemeClr>
                </a:solidFill>
              </a:rPr>
              <a:t>scoretable</a:t>
            </a: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The </a:t>
            </a:r>
            <a:r>
              <a:rPr lang="en-AU" dirty="0" err="1">
                <a:solidFill>
                  <a:schemeClr val="tx2">
                    <a:alpha val="70000"/>
                  </a:schemeClr>
                </a:solidFill>
              </a:rPr>
              <a:t>scoretable</a:t>
            </a: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 must be accurate, knowledgeable and professional in all they do.</a:t>
            </a:r>
          </a:p>
          <a:p>
            <a:pPr marL="0" indent="0">
              <a:buNone/>
            </a:pPr>
            <a:endParaRPr lang="en-AU" dirty="0">
              <a:solidFill>
                <a:schemeClr val="tx2">
                  <a:alpha val="70000"/>
                </a:schemeClr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The key elements are: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Correctness -&gt; Rule knowledge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sz="1300" dirty="0">
              <a:solidFill>
                <a:schemeClr val="tx2">
                  <a:alpha val="7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Concentration -&gt; Personal Ability</a:t>
            </a:r>
          </a:p>
          <a:p>
            <a:pPr marL="0" indent="0">
              <a:buNone/>
            </a:pPr>
            <a:endParaRPr lang="en-AU" sz="1300" dirty="0">
              <a:solidFill>
                <a:schemeClr val="tx2">
                  <a:alpha val="7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Communication -&gt; Teamwork</a:t>
            </a:r>
          </a:p>
          <a:p>
            <a:pPr marL="0" indent="0">
              <a:buNone/>
            </a:pPr>
            <a:endParaRPr lang="en-AU" sz="1400" dirty="0">
              <a:solidFill>
                <a:schemeClr val="tx2">
                  <a:alpha val="7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solidFill>
                  <a:schemeClr val="tx2">
                    <a:alpha val="70000"/>
                  </a:schemeClr>
                </a:solidFill>
              </a:rPr>
              <a:t>Co-operation -&gt; Professional</a:t>
            </a:r>
          </a:p>
        </p:txBody>
      </p:sp>
    </p:spTree>
    <p:extLst>
      <p:ext uri="{BB962C8B-B14F-4D97-AF65-F5344CB8AC3E}">
        <p14:creationId xmlns:p14="http://schemas.microsoft.com/office/powerpoint/2010/main" val="137306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D6283-C55B-0F6E-89C8-F047650D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1" y="762000"/>
            <a:ext cx="3598808" cy="2286000"/>
          </a:xfrm>
        </p:spPr>
        <p:txBody>
          <a:bodyPr anchor="t">
            <a:normAutofit/>
          </a:bodyPr>
          <a:lstStyle/>
          <a:p>
            <a:r>
              <a:rPr lang="en-AU" sz="3200">
                <a:solidFill>
                  <a:srgbClr val="FFFFFF"/>
                </a:solidFill>
              </a:rPr>
              <a:t>4 Roles/Positions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4FAD24-BD6F-FD48-5253-A833C7288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998592"/>
              </p:ext>
            </p:extLst>
          </p:nvPr>
        </p:nvGraphicFramePr>
        <p:xfrm>
          <a:off x="4572000" y="771726"/>
          <a:ext cx="6858000" cy="456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27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group of people sitting in a court&#10;&#10;Description automatically generated">
            <a:extLst>
              <a:ext uri="{FF2B5EF4-FFF2-40B4-BE49-F238E27FC236}">
                <a16:creationId xmlns:a16="http://schemas.microsoft.com/office/drawing/2014/main" id="{05BDC9F1-A8DA-6981-CC62-F6BF00307C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4" r="28441" b="-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95D7-B998-162B-B925-CCDC6F06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713" y="679635"/>
            <a:ext cx="5900355" cy="381000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r>
              <a:rPr lang="en-AU" sz="6400" dirty="0"/>
              <a:t>Obtain starting 5 and team captains from each coach prior to the game commencing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Changing the Possession Arrow at starting jump ball, and as needed after each shared possession scenario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Observing who scored points and relaying the team and player number to the scorer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Receiving substitution requests from </a:t>
            </a:r>
            <a:r>
              <a:rPr lang="en-AU" sz="6400" b="1" dirty="0"/>
              <a:t>PLAYERS </a:t>
            </a:r>
            <a:r>
              <a:rPr lang="en-AU" sz="6400" dirty="0"/>
              <a:t>and time out requests from </a:t>
            </a:r>
            <a:r>
              <a:rPr lang="en-AU" sz="6400" b="1" dirty="0"/>
              <a:t>COACHES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Acknowledging and relaying fouls to the scorer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Signal to the referee regarding a substitution or timeout at an appropriate time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Notify a referee if a player has 5 personal fouls, 2 technical/unsportsmanlike fouls or 1 technical and 1 unsportsmanlike foul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Check that the scoresheet/tablet and scoreboard coincide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Observe that the time clock and 24 second clock are operating correctly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Notify referees of any problems</a:t>
            </a:r>
          </a:p>
          <a:p>
            <a:pPr>
              <a:lnSpc>
                <a:spcPct val="115000"/>
              </a:lnSpc>
            </a:pPr>
            <a:r>
              <a:rPr lang="en-AU" sz="6400" dirty="0"/>
              <a:t>Ensure that scoresheet (if applicable) is completed and signed at the end of the game, or </a:t>
            </a:r>
            <a:r>
              <a:rPr lang="en-AU" sz="6400" dirty="0" err="1"/>
              <a:t>ipad</a:t>
            </a:r>
            <a:r>
              <a:rPr lang="en-AU" sz="6400" dirty="0"/>
              <a:t> is finalised</a:t>
            </a:r>
          </a:p>
          <a:p>
            <a:pPr>
              <a:lnSpc>
                <a:spcPct val="115000"/>
              </a:lnSpc>
            </a:pPr>
            <a:endParaRPr lang="en-AU" sz="1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7D5CD-7AB5-F8A3-E63A-F4B609147B23}"/>
              </a:ext>
            </a:extLst>
          </p:cNvPr>
          <p:cNvSpPr txBox="1"/>
          <p:nvPr/>
        </p:nvSpPr>
        <p:spPr>
          <a:xfrm>
            <a:off x="6029864" y="155152"/>
            <a:ext cx="5011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Chairperson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CA263B-DC88-5639-BD34-313BE7978095}"/>
              </a:ext>
            </a:extLst>
          </p:cNvPr>
          <p:cNvGrpSpPr/>
          <p:nvPr/>
        </p:nvGrpSpPr>
        <p:grpSpPr>
          <a:xfrm>
            <a:off x="5943713" y="247485"/>
            <a:ext cx="2120660" cy="369332"/>
            <a:chOff x="0" y="32667"/>
            <a:chExt cx="6858000" cy="103135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52529A7-EA5F-1DDE-BCC4-6EEA84FD3A1F}"/>
                </a:ext>
              </a:extLst>
            </p:cNvPr>
            <p:cNvSpPr/>
            <p:nvPr/>
          </p:nvSpPr>
          <p:spPr>
            <a:xfrm>
              <a:off x="0" y="32667"/>
              <a:ext cx="6858000" cy="10313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8B17FD27-A249-606D-6DE2-FCDA2759D04E}"/>
                </a:ext>
              </a:extLst>
            </p:cNvPr>
            <p:cNvSpPr txBox="1"/>
            <p:nvPr/>
          </p:nvSpPr>
          <p:spPr>
            <a:xfrm>
              <a:off x="50347" y="83014"/>
              <a:ext cx="6757306" cy="9306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000" b="1" kern="1200" dirty="0"/>
                <a:t>Chairperson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7640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group of blue rectangular signs with white numbers&#10;&#10;Description automatically generated">
            <a:extLst>
              <a:ext uri="{FF2B5EF4-FFF2-40B4-BE49-F238E27FC236}">
                <a16:creationId xmlns:a16="http://schemas.microsoft.com/office/drawing/2014/main" id="{4DD4B740-1F6D-C20C-1919-B90CE3404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5" b="-1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CCA99-A764-3BF0-0EEC-E286DC83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7314"/>
            <a:ext cx="5334000" cy="5451894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en-AU" sz="1800" dirty="0"/>
              <a:t>Recording of all successful baskets and the calling of the score</a:t>
            </a:r>
          </a:p>
          <a:p>
            <a:pPr>
              <a:lnSpc>
                <a:spcPct val="115000"/>
              </a:lnSpc>
            </a:pPr>
            <a:r>
              <a:rPr lang="en-AU" sz="1800" dirty="0"/>
              <a:t>Recording all personal and team fouls and calling them to the Visuals operator</a:t>
            </a:r>
          </a:p>
          <a:p>
            <a:pPr>
              <a:lnSpc>
                <a:spcPct val="115000"/>
              </a:lnSpc>
            </a:pPr>
            <a:r>
              <a:rPr lang="en-AU" sz="1800" dirty="0"/>
              <a:t>Displaying the appropriate foul bat for personal fouls</a:t>
            </a:r>
          </a:p>
          <a:p>
            <a:pPr>
              <a:lnSpc>
                <a:spcPct val="115000"/>
              </a:lnSpc>
            </a:pPr>
            <a:r>
              <a:rPr lang="en-AU" sz="1800" dirty="0"/>
              <a:t>Inform the chairperson if a player has committed the 5</a:t>
            </a:r>
            <a:r>
              <a:rPr lang="en-AU" sz="1800" baseline="30000" dirty="0"/>
              <a:t>th</a:t>
            </a:r>
            <a:r>
              <a:rPr lang="en-AU" sz="1800" dirty="0"/>
              <a:t> personal foul or 2</a:t>
            </a:r>
            <a:r>
              <a:rPr lang="en-AU" sz="1800" baseline="30000" dirty="0"/>
              <a:t>nd</a:t>
            </a:r>
            <a:r>
              <a:rPr lang="en-AU" sz="1800" dirty="0"/>
              <a:t> Technical or Unsportsmanlike foul</a:t>
            </a:r>
          </a:p>
          <a:p>
            <a:pPr>
              <a:lnSpc>
                <a:spcPct val="115000"/>
              </a:lnSpc>
            </a:pPr>
            <a:r>
              <a:rPr lang="en-AU" sz="1800" dirty="0"/>
              <a:t>Recording coach/bench technical and informing the chairperson when the coach has reached 2 fouls of his own or 3 accumulated from his bench</a:t>
            </a:r>
          </a:p>
          <a:p>
            <a:pPr>
              <a:lnSpc>
                <a:spcPct val="115000"/>
              </a:lnSpc>
            </a:pPr>
            <a:r>
              <a:rPr lang="en-AU" sz="1800" dirty="0"/>
              <a:t>Recording all timeouts used in each half for each team and informing the chairperson when a coach has used all Time Outs </a:t>
            </a:r>
          </a:p>
          <a:p>
            <a:pPr>
              <a:lnSpc>
                <a:spcPct val="115000"/>
              </a:lnSpc>
            </a:pPr>
            <a:endParaRPr lang="en-AU" sz="1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3C418-3B47-EBE2-4B33-0714791E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2" y="-74762"/>
            <a:ext cx="5334000" cy="1524000"/>
          </a:xfrm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Scorer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B564C9-EB5B-5B63-5225-776722CFB542}"/>
              </a:ext>
            </a:extLst>
          </p:cNvPr>
          <p:cNvGrpSpPr/>
          <p:nvPr/>
        </p:nvGrpSpPr>
        <p:grpSpPr>
          <a:xfrm>
            <a:off x="576940" y="379562"/>
            <a:ext cx="2373294" cy="492342"/>
            <a:chOff x="0" y="32667"/>
            <a:chExt cx="6858000" cy="1031354"/>
          </a:xfrm>
          <a:solidFill>
            <a:srgbClr val="C2DB6E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FBC110FC-A6F1-3484-3B8B-742211BA806F}"/>
                </a:ext>
              </a:extLst>
            </p:cNvPr>
            <p:cNvSpPr/>
            <p:nvPr/>
          </p:nvSpPr>
          <p:spPr>
            <a:xfrm>
              <a:off x="0" y="32667"/>
              <a:ext cx="6858000" cy="10313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448574E2-323C-F2D0-C530-48F7BE4E5759}"/>
                </a:ext>
              </a:extLst>
            </p:cNvPr>
            <p:cNvSpPr txBox="1"/>
            <p:nvPr/>
          </p:nvSpPr>
          <p:spPr>
            <a:xfrm>
              <a:off x="50347" y="83014"/>
              <a:ext cx="6757306" cy="9306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000" b="1" kern="1200" dirty="0"/>
                <a:t>Scorer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358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core sheet&#10;&#10;Description automatically generated">
            <a:extLst>
              <a:ext uri="{FF2B5EF4-FFF2-40B4-BE49-F238E27FC236}">
                <a16:creationId xmlns:a16="http://schemas.microsoft.com/office/drawing/2014/main" id="{0E26C178-C7F8-294A-6A4D-0DE45FA5B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05" y="0"/>
            <a:ext cx="515689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690D6B-20FC-2618-D039-F241B063022B}"/>
              </a:ext>
            </a:extLst>
          </p:cNvPr>
          <p:cNvSpPr txBox="1"/>
          <p:nvPr/>
        </p:nvSpPr>
        <p:spPr>
          <a:xfrm>
            <a:off x="6324600" y="133350"/>
            <a:ext cx="568642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u="sng" dirty="0"/>
              <a:t>Points scoring</a:t>
            </a:r>
            <a:r>
              <a:rPr lang="en-AU" sz="1400" b="1" dirty="0"/>
              <a:t> </a:t>
            </a:r>
            <a:r>
              <a:rPr lang="en-AU" sz="1400" dirty="0"/>
              <a:t>(if using a paper scoresheet)</a:t>
            </a:r>
          </a:p>
          <a:p>
            <a:endParaRPr lang="en-AU" sz="1400" dirty="0"/>
          </a:p>
          <a:p>
            <a:r>
              <a:rPr lang="en-AU" sz="1400" dirty="0"/>
              <a:t>1 point = dot (.) over the score number for each Free Throw made</a:t>
            </a:r>
          </a:p>
          <a:p>
            <a:r>
              <a:rPr lang="en-AU" sz="1400" dirty="0"/>
              <a:t>2 points = Diagonal line (/) over the score only</a:t>
            </a:r>
          </a:p>
          <a:p>
            <a:r>
              <a:rPr lang="en-AU" sz="1400" dirty="0"/>
              <a:t>3 points = Diagonal line over the score and circling the player number that scored</a:t>
            </a:r>
          </a:p>
          <a:p>
            <a:endParaRPr lang="en-AU" sz="1400" dirty="0"/>
          </a:p>
          <a:p>
            <a:r>
              <a:rPr lang="en-AU" sz="1400" dirty="0"/>
              <a:t>Players number goes next to the total only (</a:t>
            </a:r>
            <a:r>
              <a:rPr lang="en-AU" sz="1400" dirty="0" err="1"/>
              <a:t>eg</a:t>
            </a:r>
            <a:r>
              <a:rPr lang="en-AU" sz="1400" dirty="0"/>
              <a:t> if player is first person to score for their team, place the player number next to “2” for their respective Team A or B column.</a:t>
            </a:r>
          </a:p>
          <a:p>
            <a:endParaRPr lang="en-AU" sz="1400" dirty="0"/>
          </a:p>
          <a:p>
            <a:r>
              <a:rPr lang="en-AU" sz="1400" b="1" u="sng" dirty="0"/>
              <a:t>Fouls</a:t>
            </a:r>
          </a:p>
          <a:p>
            <a:r>
              <a:rPr lang="en-AU" sz="1400" dirty="0"/>
              <a:t>P = Personal Foul </a:t>
            </a:r>
          </a:p>
          <a:p>
            <a:r>
              <a:rPr lang="en-AU" sz="1400" dirty="0"/>
              <a:t>T = Technical Foul</a:t>
            </a:r>
          </a:p>
          <a:p>
            <a:r>
              <a:rPr lang="en-AU" sz="1400" dirty="0"/>
              <a:t>U = Unsportsmanlike Foul</a:t>
            </a:r>
          </a:p>
          <a:p>
            <a:r>
              <a:rPr lang="en-AU" sz="1400" dirty="0"/>
              <a:t>B = Bench Technical Foul*</a:t>
            </a:r>
          </a:p>
          <a:p>
            <a:r>
              <a:rPr lang="en-AU" sz="1400" dirty="0"/>
              <a:t>C = Coach Technical Foul*</a:t>
            </a:r>
          </a:p>
          <a:p>
            <a:r>
              <a:rPr lang="en-AU" sz="1400" dirty="0"/>
              <a:t>F = Fighting Foul (players coming off bench)*</a:t>
            </a:r>
          </a:p>
          <a:p>
            <a:r>
              <a:rPr lang="en-AU" sz="1400" dirty="0"/>
              <a:t>GD = Game Disqualification</a:t>
            </a:r>
          </a:p>
          <a:p>
            <a:endParaRPr lang="en-AU" sz="1400" dirty="0"/>
          </a:p>
          <a:p>
            <a:r>
              <a:rPr lang="en-AU" sz="1400" dirty="0"/>
              <a:t>*These fouls are not team fouls and do not contribute to overall team tally per half/quarter.</a:t>
            </a:r>
          </a:p>
          <a:p>
            <a:endParaRPr lang="en-AU" sz="1400" dirty="0"/>
          </a:p>
          <a:p>
            <a:r>
              <a:rPr lang="en-AU" sz="1400" dirty="0"/>
              <a:t>If there are free throws to be shot this number follows the type of foul, </a:t>
            </a:r>
            <a:r>
              <a:rPr lang="en-AU" sz="1400" dirty="0" err="1"/>
              <a:t>eg</a:t>
            </a:r>
            <a:r>
              <a:rPr lang="en-AU" sz="1400" dirty="0"/>
              <a:t> P2 (for a Personal foul against a shooter being awarded 2 shots)</a:t>
            </a:r>
          </a:p>
          <a:p>
            <a:endParaRPr lang="en-AU" sz="1400" dirty="0"/>
          </a:p>
          <a:p>
            <a:r>
              <a:rPr lang="en-AU" sz="1400" b="1" u="sng" dirty="0"/>
              <a:t>Time Outs</a:t>
            </a:r>
          </a:p>
          <a:p>
            <a:r>
              <a:rPr lang="en-AU" sz="1400" dirty="0"/>
              <a:t>Enter the minute of the period that the timeout was taken.</a:t>
            </a:r>
          </a:p>
          <a:p>
            <a:r>
              <a:rPr lang="en-AU" sz="1400" dirty="0"/>
              <a:t>Any unused time outs place an = in the box/es.</a:t>
            </a:r>
          </a:p>
          <a:p>
            <a:endParaRPr lang="en-AU" b="1" u="sng" dirty="0"/>
          </a:p>
          <a:p>
            <a:endParaRPr lang="en-AU" b="1" u="sng" dirty="0"/>
          </a:p>
        </p:txBody>
      </p:sp>
    </p:spTree>
    <p:extLst>
      <p:ext uri="{BB962C8B-B14F-4D97-AF65-F5344CB8AC3E}">
        <p14:creationId xmlns:p14="http://schemas.microsoft.com/office/powerpoint/2010/main" val="145798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DF1B-1521-2EA6-2EF5-8C79CF12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Using “Basketball Connect” to score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DBC3BB-5DB3-1C7B-9216-25D9B1D4FD0E}"/>
              </a:ext>
            </a:extLst>
          </p:cNvPr>
          <p:cNvSpPr txBox="1"/>
          <p:nvPr/>
        </p:nvSpPr>
        <p:spPr>
          <a:xfrm>
            <a:off x="931653" y="2458528"/>
            <a:ext cx="104120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Basketball NSW are switching to the NEW Basketball Connect system for </a:t>
            </a:r>
            <a:r>
              <a:rPr lang="en-AU" dirty="0" err="1"/>
              <a:t>ipad</a:t>
            </a:r>
            <a:r>
              <a:rPr lang="en-AU" dirty="0"/>
              <a:t> game scoring in 2025.</a:t>
            </a:r>
          </a:p>
          <a:p>
            <a:endParaRPr lang="en-AU" dirty="0"/>
          </a:p>
          <a:p>
            <a:r>
              <a:rPr lang="en-AU" dirty="0"/>
              <a:t>Click forward to the next page to watched the video, or Click the below link to view the latest </a:t>
            </a:r>
            <a:r>
              <a:rPr lang="en-AU" b="1" dirty="0"/>
              <a:t>Basketball Connect </a:t>
            </a:r>
            <a:r>
              <a:rPr lang="en-AU" dirty="0"/>
              <a:t>demonstration video:</a:t>
            </a:r>
          </a:p>
          <a:p>
            <a:endParaRPr lang="en-AU" dirty="0"/>
          </a:p>
          <a:p>
            <a:r>
              <a:rPr lang="en-AU" sz="1800" u="sng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https://www.youtube.com/watch?v=6_GMY5kO0-g&amp;t=2s</a:t>
            </a:r>
            <a:endParaRPr lang="en-AU" sz="1800" u="sng" dirty="0">
              <a:solidFill>
                <a:srgbClr val="0000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AU" dirty="0">
              <a:solidFill>
                <a:srgbClr val="0000FF"/>
              </a:solidFill>
              <a:latin typeface="Aptos" panose="020B0004020202020204" pitchFamily="34" charset="0"/>
            </a:endParaRPr>
          </a:p>
          <a:p>
            <a:endParaRPr lang="en-AU" dirty="0">
              <a:latin typeface="Aptos" panose="020B0004020202020204" pitchFamily="34" charset="0"/>
            </a:endParaRPr>
          </a:p>
          <a:p>
            <a:r>
              <a:rPr lang="en-AU" dirty="0">
                <a:latin typeface="Aptos" panose="020B0004020202020204" pitchFamily="34" charset="0"/>
              </a:rPr>
              <a:t>If you would like to be added to a waitlist for further training, in early 2025, please email Joanne on </a:t>
            </a:r>
            <a:r>
              <a:rPr lang="en-AU" u="sng" dirty="0">
                <a:solidFill>
                  <a:schemeClr val="accent3">
                    <a:lumMod val="75000"/>
                  </a:schemeClr>
                </a:solidFill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participation@suthrelandbasketball.net.au</a:t>
            </a:r>
            <a:r>
              <a:rPr lang="en-AU" u="sng" dirty="0">
                <a:solidFill>
                  <a:schemeClr val="accent3">
                    <a:lumMod val="75000"/>
                  </a:schemeClr>
                </a:solidFill>
                <a:latin typeface="Aptos" panose="020B0004020202020204" pitchFamily="34" charset="0"/>
              </a:rPr>
              <a:t>.</a:t>
            </a:r>
            <a:r>
              <a:rPr lang="en-AU" dirty="0">
                <a:latin typeface="Aptos" panose="020B0004020202020204" pitchFamily="34" charset="0"/>
              </a:rPr>
              <a:t> We will contact you once more training options are available.</a:t>
            </a:r>
            <a:endParaRPr lang="en-AU" u="sng" dirty="0">
              <a:solidFill>
                <a:schemeClr val="accent3">
                  <a:lumMod val="75000"/>
                </a:schemeClr>
              </a:solidFill>
              <a:latin typeface="Aptos" panose="020B0004020202020204" pitchFamily="34" charset="0"/>
            </a:endParaRPr>
          </a:p>
          <a:p>
            <a:endParaRPr lang="en-AU" u="sng" dirty="0">
              <a:solidFill>
                <a:srgbClr val="0000FF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6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752AA-F796-85E4-C24A-C911C6CC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" name="Online Media 2" title="Using Basketball Connect to Score a Match">
            <a:hlinkClick r:id="" action="ppaction://media"/>
            <a:extLst>
              <a:ext uri="{FF2B5EF4-FFF2-40B4-BE49-F238E27FC236}">
                <a16:creationId xmlns:a16="http://schemas.microsoft.com/office/drawing/2014/main" id="{033B8AE1-3FA4-117E-7275-DE2B7061C56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88" y="0"/>
            <a:ext cx="1213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3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1958-6843-FB11-64D9-5EA6B4DF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39" y="209550"/>
            <a:ext cx="3469793" cy="937763"/>
          </a:xfrm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Time/Visuals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F827-F58A-B1E4-F52F-6E42FD873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90" y="888161"/>
            <a:ext cx="10668000" cy="4701756"/>
          </a:xfrm>
        </p:spPr>
        <p:txBody>
          <a:bodyPr>
            <a:noAutofit/>
          </a:bodyPr>
          <a:lstStyle/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 operation of game clock, entering correct scores and team fouls and used time outs for each period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is always the priority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and 1 ½ minute sirens before 1st and 3rd quarters.  30 second siren before the start of the 2nd and 4th quarters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game time when the warmup/interval of play has expired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interval of play when the period has ended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A on the scoresheet/tablet will be shown as LIGHT or TEAM A on scoreboard.  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B will be DARK or TEAM B on scoresheet and scoreboard.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game clock when ball is legally tapped on opening jump ball or when ball touches a player on the court from out of bounds or missed FT.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game clock when referee blows whistle, or after any successful basket in the last 2 minutes of 4th quarter or last 2 minutes of overtime period/s.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team fouls for each infraction called by the referee up to and including the 5th/8th team foul depending on whether we are playing halves or quarters.  If a game goes to overtime fouls DO NOT reset.</a:t>
            </a:r>
          </a:p>
          <a:p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timeouts.  Give a warning buzzer at 50 seconds and another buzzer at 1 minute.  Enter timeout on board as soon as issued by the referee.</a:t>
            </a:r>
          </a:p>
        </p:txBody>
      </p:sp>
      <p:pic>
        <p:nvPicPr>
          <p:cNvPr id="5" name="Picture 4" descr="A digital scoreboard with numbers and letters&#10;&#10;Description automatically generated">
            <a:extLst>
              <a:ext uri="{FF2B5EF4-FFF2-40B4-BE49-F238E27FC236}">
                <a16:creationId xmlns:a16="http://schemas.microsoft.com/office/drawing/2014/main" id="{A6F3E62D-8097-D893-18A6-F32F54B17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512" y="2214591"/>
            <a:ext cx="2449184" cy="163278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3BD6DFA-5C52-3446-9E26-C2F90EB228F9}"/>
              </a:ext>
            </a:extLst>
          </p:cNvPr>
          <p:cNvGrpSpPr/>
          <p:nvPr/>
        </p:nvGrpSpPr>
        <p:grpSpPr>
          <a:xfrm>
            <a:off x="330614" y="364189"/>
            <a:ext cx="3370118" cy="523971"/>
            <a:chOff x="0" y="32667"/>
            <a:chExt cx="6858000" cy="1031354"/>
          </a:xfrm>
          <a:solidFill>
            <a:srgbClr val="8CCC85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FD4C356-D0CE-90B0-B119-049807D3D907}"/>
                </a:ext>
              </a:extLst>
            </p:cNvPr>
            <p:cNvSpPr/>
            <p:nvPr/>
          </p:nvSpPr>
          <p:spPr>
            <a:xfrm>
              <a:off x="0" y="32667"/>
              <a:ext cx="6858000" cy="10313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3DCBA081-7FF8-6F6F-A8D3-47152BE0EA20}"/>
                </a:ext>
              </a:extLst>
            </p:cNvPr>
            <p:cNvSpPr txBox="1"/>
            <p:nvPr/>
          </p:nvSpPr>
          <p:spPr>
            <a:xfrm>
              <a:off x="50347" y="90123"/>
              <a:ext cx="6757307" cy="9306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000" b="1" kern="1200" dirty="0"/>
                <a:t>Time / Visuals Operator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1439271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1256</Words>
  <Application>Microsoft Office PowerPoint</Application>
  <PresentationFormat>Widescreen</PresentationFormat>
  <Paragraphs>111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PebbleVTI</vt:lpstr>
      <vt:lpstr>Level 1 Scoretable Course</vt:lpstr>
      <vt:lpstr>Introduction</vt:lpstr>
      <vt:lpstr>4 Roles/Positions</vt:lpstr>
      <vt:lpstr>PowerPoint Presentation</vt:lpstr>
      <vt:lpstr>Scorer </vt:lpstr>
      <vt:lpstr>PowerPoint Presentation</vt:lpstr>
      <vt:lpstr>Using “Basketball Connect” to score</vt:lpstr>
      <vt:lpstr>PowerPoint Presentation</vt:lpstr>
      <vt:lpstr>Time/Visuals Operator</vt:lpstr>
      <vt:lpstr>Possession Arrow</vt:lpstr>
      <vt:lpstr>PowerPoint Presentation</vt:lpstr>
      <vt:lpstr>Shot clock - Stop &amp; Reset: </vt:lpstr>
      <vt:lpstr>Shot clock - Stop &amp; Hold (not reset):</vt:lpstr>
      <vt:lpstr>“Practice makes Perfect”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Scoretable Course</dc:title>
  <dc:creator>Michael Bills</dc:creator>
  <cp:lastModifiedBy>Participation Officer</cp:lastModifiedBy>
  <cp:revision>17</cp:revision>
  <cp:lastPrinted>2024-10-28T05:04:15Z</cp:lastPrinted>
  <dcterms:created xsi:type="dcterms:W3CDTF">2023-11-16T23:50:48Z</dcterms:created>
  <dcterms:modified xsi:type="dcterms:W3CDTF">2024-12-08T23:06:23Z</dcterms:modified>
</cp:coreProperties>
</file>